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306" r:id="rId2"/>
    <p:sldId id="259" r:id="rId3"/>
    <p:sldId id="260" r:id="rId4"/>
    <p:sldId id="308" r:id="rId5"/>
    <p:sldId id="313" r:id="rId6"/>
    <p:sldId id="310" r:id="rId7"/>
    <p:sldId id="314" r:id="rId8"/>
    <p:sldId id="349" r:id="rId9"/>
    <p:sldId id="350" r:id="rId10"/>
    <p:sldId id="286" r:id="rId11"/>
    <p:sldId id="330" r:id="rId12"/>
    <p:sldId id="347" r:id="rId13"/>
    <p:sldId id="333" r:id="rId14"/>
    <p:sldId id="301" r:id="rId15"/>
    <p:sldId id="315" r:id="rId16"/>
    <p:sldId id="327" r:id="rId17"/>
    <p:sldId id="375" r:id="rId18"/>
    <p:sldId id="335" r:id="rId19"/>
    <p:sldId id="334" r:id="rId20"/>
    <p:sldId id="345" r:id="rId21"/>
    <p:sldId id="305" r:id="rId22"/>
    <p:sldId id="316" r:id="rId23"/>
    <p:sldId id="352" r:id="rId24"/>
    <p:sldId id="351" r:id="rId25"/>
    <p:sldId id="354" r:id="rId26"/>
    <p:sldId id="355" r:id="rId27"/>
    <p:sldId id="356" r:id="rId28"/>
    <p:sldId id="357" r:id="rId29"/>
    <p:sldId id="358" r:id="rId30"/>
    <p:sldId id="348" r:id="rId31"/>
    <p:sldId id="296" r:id="rId32"/>
    <p:sldId id="360" r:id="rId33"/>
    <p:sldId id="281" r:id="rId34"/>
  </p:sldIdLst>
  <p:sldSz cx="12192000" cy="6858000"/>
  <p:notesSz cx="6858000" cy="9144000"/>
  <p:embeddedFontLst>
    <p:embeddedFont>
      <p:font typeface="包图粗黑体" panose="02010600030101010101" charset="-122"/>
      <p:bold r:id="rId36"/>
    </p:embeddedFont>
    <p:embeddedFont>
      <p:font typeface="等线" panose="02010600030101010101" pitchFamily="2" charset="-122"/>
      <p:regular r:id="rId37"/>
      <p:bold r:id="rId38"/>
    </p:embeddedFont>
    <p:embeddedFont>
      <p:font typeface="Calibri" panose="020F0502020204030204" pitchFamily="34" charset="0"/>
      <p:regular r:id="rId39"/>
      <p:bold r:id="rId40"/>
      <p:italic r:id="rId41"/>
      <p:boldItalic r:id="rId42"/>
    </p:embeddedFont>
    <p:embeddedFont>
      <p:font typeface="Impact" panose="020B0806030902050204" pitchFamily="34" charset="0"/>
      <p:regular r:id="rId43"/>
    </p:embeddedFont>
    <p:embeddedFont>
      <p:font typeface="黑体" panose="02010609060101010101" pitchFamily="49" charset="-122"/>
      <p:regular r:id="rId44"/>
    </p:embeddedFont>
    <p:embeddedFont>
      <p:font typeface="微软雅黑" panose="020B0503020204020204" pitchFamily="34" charset="-122"/>
      <p:regular r:id="rId45"/>
      <p:bold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0" userDrawn="1">
          <p15:clr>
            <a:srgbClr val="A4A3A4"/>
          </p15:clr>
        </p15:guide>
        <p15:guide id="2" pos="3856" userDrawn="1">
          <p15:clr>
            <a:srgbClr val="A4A3A4"/>
          </p15:clr>
        </p15:guide>
        <p15:guide id="3" pos="448" userDrawn="1">
          <p15:clr>
            <a:srgbClr val="A4A3A4"/>
          </p15:clr>
        </p15:guide>
        <p15:guide id="4" pos="7313" userDrawn="1">
          <p15:clr>
            <a:srgbClr val="A4A3A4"/>
          </p15:clr>
        </p15:guide>
        <p15:guide id="5" orient="horz" pos="1280" userDrawn="1">
          <p15:clr>
            <a:srgbClr val="A4A3A4"/>
          </p15:clr>
        </p15:guide>
        <p15:guide id="6" orient="horz" pos="381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海瑶" initials="陈"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0F6D"/>
    <a:srgbClr val="7F7F7F"/>
    <a:srgbClr val="404652"/>
    <a:srgbClr val="204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9" autoAdjust="0"/>
    <p:restoredTop sz="94660"/>
  </p:normalViewPr>
  <p:slideViewPr>
    <p:cSldViewPr snapToGrid="0" showGuides="1">
      <p:cViewPr varScale="1">
        <p:scale>
          <a:sx n="106" d="100"/>
          <a:sy n="106" d="100"/>
        </p:scale>
        <p:origin x="268" y="76"/>
      </p:cViewPr>
      <p:guideLst>
        <p:guide orient="horz" pos="2500"/>
        <p:guide pos="3856"/>
        <p:guide pos="448"/>
        <p:guide pos="7313"/>
        <p:guide orient="horz" pos="1280"/>
        <p:guide orient="horz" pos="38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2023-06-04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chemeClr val="tx2">
            <a:lumMod val="75000"/>
          </a:schemeClr>
        </a:solidFill>
        <a:effectLst/>
      </p:bgPr>
    </p:bg>
    <p:spTree>
      <p:nvGrpSpPr>
        <p:cNvPr id="1" name=""/>
        <p:cNvGrpSpPr/>
        <p:nvPr/>
      </p:nvGrpSpPr>
      <p:grpSpPr>
        <a:xfrm>
          <a:off x="0" y="0"/>
          <a:ext cx="0" cy="0"/>
          <a:chOff x="0" y="0"/>
          <a:chExt cx="0" cy="0"/>
        </a:xfrm>
      </p:grpSpPr>
      <p:sp>
        <p:nvSpPr>
          <p:cNvPr id="6" name="等腰三角形 5"/>
          <p:cNvSpPr/>
          <p:nvPr userDrawn="1"/>
        </p:nvSpPr>
        <p:spPr>
          <a:xfrm rot="10800000" flipH="1" flipV="1">
            <a:off x="0" y="1"/>
            <a:ext cx="5694744" cy="613458"/>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rot="10554878">
            <a:off x="4340030" y="297589"/>
            <a:ext cx="7892839" cy="552947"/>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V="1">
            <a:off x="0" y="680130"/>
            <a:ext cx="12192000" cy="61778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明兰" panose="02010600030101010101" pitchFamily="2" charset="-122"/>
            </a:endParaRPr>
          </a:p>
        </p:txBody>
      </p:sp>
      <p:grpSp>
        <p:nvGrpSpPr>
          <p:cNvPr id="8" name="组合 7"/>
          <p:cNvGrpSpPr>
            <a:grpSpLocks noChangeAspect="1"/>
          </p:cNvGrpSpPr>
          <p:nvPr userDrawn="1"/>
        </p:nvGrpSpPr>
        <p:grpSpPr>
          <a:xfrm>
            <a:off x="10387584" y="176259"/>
            <a:ext cx="1152000" cy="325779"/>
            <a:chOff x="479376" y="479847"/>
            <a:chExt cx="4271963" cy="1208088"/>
          </a:xfrm>
          <a:solidFill>
            <a:schemeClr val="bg1"/>
          </a:solidFill>
        </p:grpSpPr>
        <p:sp>
          <p:nvSpPr>
            <p:cNvPr id="9"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3" name="等腰三角形 2"/>
          <p:cNvSpPr/>
          <p:nvPr userDrawn="1"/>
        </p:nvSpPr>
        <p:spPr>
          <a:xfrm rot="5400000">
            <a:off x="424534" y="229816"/>
            <a:ext cx="254643" cy="21952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2023-06-04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2023-06-04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3.jpe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notesSlide" Target="../notesSlides/notesSlide3.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image" Target="../media/image3.jpe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notesSlide" Target="../notesSlides/notesSlide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image" Target="../media/image3.jpeg"/><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notesSlide" Target="../notesSlides/notesSlide5.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image" Target="../media/image3.jpeg"/><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notesSlide" Target="../notesSlides/notesSlide6.xml"/><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3.jpeg"/><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notesSlide" Target="../notesSlides/notesSlide7.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9.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0.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5.xml"/><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6.xml"/><Relationship Id="rId4" Type="http://schemas.openxmlformats.org/officeDocument/2006/relationships/image" Target="../media/image15.emf"/></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66495" y="1542256"/>
            <a:ext cx="12192000" cy="3386138"/>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16610" y="1296670"/>
            <a:ext cx="4022725" cy="426402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06115" y="2296795"/>
            <a:ext cx="9302750" cy="706755"/>
          </a:xfrm>
          <a:prstGeom prst="rect">
            <a:avLst/>
          </a:prstGeom>
          <a:noFill/>
        </p:spPr>
        <p:txBody>
          <a:bodyPr wrap="square" rtlCol="0">
            <a:spAutoFit/>
          </a:bodyPr>
          <a:lstStyle/>
          <a:p>
            <a:r>
              <a:rPr lang="zh-CN" altLang="en-US" sz="4000" b="1" spc="600" dirty="0">
                <a:solidFill>
                  <a:schemeClr val="bg1"/>
                </a:solidFill>
                <a:latin typeface="黑体" panose="02010609060101010101" charset="-122"/>
                <a:ea typeface="黑体" panose="02010609060101010101" charset="-122"/>
                <a:sym typeface="+mn-ea"/>
              </a:rPr>
              <a:t>在线文章热度的冷启动识别</a:t>
            </a:r>
          </a:p>
        </p:txBody>
      </p:sp>
      <p:cxnSp>
        <p:nvCxnSpPr>
          <p:cNvPr id="11" name="直接连接符 10"/>
          <p:cNvCxnSpPr/>
          <p:nvPr/>
        </p:nvCxnSpPr>
        <p:spPr>
          <a:xfrm>
            <a:off x="3380980" y="3235014"/>
            <a:ext cx="3543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descr="01校标"/>
          <p:cNvPicPr>
            <a:picLocks noChangeAspect="1"/>
          </p:cNvPicPr>
          <p:nvPr/>
        </p:nvPicPr>
        <p:blipFill>
          <a:blip r:embed="rId3"/>
          <a:stretch>
            <a:fillRect/>
          </a:stretch>
        </p:blipFill>
        <p:spPr>
          <a:xfrm>
            <a:off x="107315" y="2209165"/>
            <a:ext cx="2169160" cy="2719070"/>
          </a:xfrm>
          <a:prstGeom prst="rect">
            <a:avLst/>
          </a:prstGeom>
        </p:spPr>
      </p:pic>
      <p:pic>
        <p:nvPicPr>
          <p:cNvPr id="10" name="图片 9"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88290" y="337185"/>
            <a:ext cx="1820545" cy="579120"/>
          </a:xfrm>
          <a:prstGeom prst="rect">
            <a:avLst/>
          </a:prstGeom>
        </p:spPr>
      </p:pic>
      <p:sp>
        <p:nvSpPr>
          <p:cNvPr id="7" name="文本框 6"/>
          <p:cNvSpPr txBox="1"/>
          <p:nvPr/>
        </p:nvSpPr>
        <p:spPr>
          <a:xfrm>
            <a:off x="3467298" y="3758089"/>
            <a:ext cx="5953760" cy="398780"/>
          </a:xfrm>
          <a:prstGeom prst="rect">
            <a:avLst/>
          </a:prstGeom>
          <a:noFill/>
        </p:spPr>
        <p:txBody>
          <a:bodyPr wrap="square" rtlCol="0" anchor="t">
            <a:spAutoFit/>
          </a:bodyPr>
          <a:lstStyle/>
          <a:p>
            <a:r>
              <a:rPr lang="zh-CN" altLang="en-US" sz="2000" b="1" dirty="0">
                <a:solidFill>
                  <a:schemeClr val="bg1"/>
                </a:solidFill>
                <a:effectLst/>
                <a:latin typeface="黑体" panose="02010609060101010101" charset="-122"/>
                <a:ea typeface="黑体" panose="02010609060101010101" charset="-122"/>
                <a:cs typeface="黑体" panose="02010609060101010101" charset="-122"/>
                <a:sym typeface="+mn-ea"/>
              </a:rPr>
              <a:t>项目成员：胡涂</a:t>
            </a:r>
            <a:r>
              <a:rPr lang="en-US" altLang="zh-CN" sz="2000" b="1" dirty="0">
                <a:solidFill>
                  <a:schemeClr val="bg1"/>
                </a:solidFill>
                <a:effectLst/>
                <a:latin typeface="黑体" panose="02010609060101010101" charset="-122"/>
                <a:ea typeface="黑体" panose="02010609060101010101" charset="-122"/>
                <a:cs typeface="黑体" panose="02010609060101010101" charset="-122"/>
                <a:sym typeface="+mn-ea"/>
              </a:rPr>
              <a:t> </a:t>
            </a:r>
            <a:r>
              <a:rPr lang="zh-CN" altLang="en-US" sz="2000" b="1" dirty="0">
                <a:solidFill>
                  <a:schemeClr val="bg1"/>
                </a:solidFill>
                <a:effectLst/>
                <a:latin typeface="黑体" panose="02010609060101010101" charset="-122"/>
                <a:ea typeface="黑体" panose="02010609060101010101" charset="-122"/>
                <a:cs typeface="黑体" panose="02010609060101010101" charset="-122"/>
                <a:sym typeface="+mn-ea"/>
              </a:rPr>
              <a:t>郑宇</a:t>
            </a:r>
            <a:r>
              <a:rPr lang="en-US" altLang="zh-CN" sz="2000" b="1" dirty="0">
                <a:solidFill>
                  <a:schemeClr val="bg1"/>
                </a:solidFill>
                <a:effectLst/>
                <a:latin typeface="黑体" panose="02010609060101010101" charset="-122"/>
                <a:ea typeface="黑体" panose="02010609060101010101" charset="-122"/>
                <a:cs typeface="黑体" panose="02010609060101010101" charset="-122"/>
                <a:sym typeface="+mn-ea"/>
              </a:rPr>
              <a:t> </a:t>
            </a:r>
            <a:r>
              <a:rPr lang="zh-CN" altLang="en-US" sz="2000" dirty="0">
                <a:solidFill>
                  <a:schemeClr val="bg1"/>
                </a:solidFill>
                <a:effectLst/>
                <a:latin typeface="黑体" panose="02010609060101010101" charset="-122"/>
                <a:ea typeface="黑体" panose="02010609060101010101" charset="-122"/>
                <a:cs typeface="黑体" panose="02010609060101010101" charset="-122"/>
                <a:sym typeface="+mn-ea"/>
              </a:rPr>
              <a:t>邓雨茵</a:t>
            </a:r>
            <a:endParaRPr lang="en-US" altLang="zh-CN" sz="2000" dirty="0">
              <a:solidFill>
                <a:schemeClr val="bg1"/>
              </a:solidFill>
              <a:effectLst/>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、文章发布时间会影响文章的新颖性和时效性</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、对于同一热点事物，越早发布的文章越能抓住读者的注意力</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、一些文章可能与特定的节假日或事件有关</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时间特征</a:t>
            </a:r>
          </a:p>
        </p:txBody>
      </p:sp>
      <p:graphicFrame>
        <p:nvGraphicFramePr>
          <p:cNvPr id="9" name="表格 8"/>
          <p:cNvGraphicFramePr>
            <a:graphicFrameLocks noGrp="1"/>
          </p:cNvGraphicFramePr>
          <p:nvPr/>
        </p:nvGraphicFramePr>
        <p:xfrm>
          <a:off x="5105400" y="1485900"/>
          <a:ext cx="6324600" cy="2837219"/>
        </p:xfrm>
        <a:graphic>
          <a:graphicData uri="http://schemas.openxmlformats.org/drawingml/2006/table">
            <a:tbl>
              <a:tblPr firstRow="1" firstCol="1" bandRow="1">
                <a:tableStyleId>{1FECB4D8-DB02-4DC6-A0A2-4F2EBAE1DC90}</a:tableStyleId>
              </a:tblPr>
              <a:tblGrid>
                <a:gridCol w="1766405">
                  <a:extLst>
                    <a:ext uri="{9D8B030D-6E8A-4147-A177-3AD203B41FA5}">
                      <a16:colId xmlns:a16="http://schemas.microsoft.com/office/drawing/2014/main" val="20000"/>
                    </a:ext>
                  </a:extLst>
                </a:gridCol>
                <a:gridCol w="3417693">
                  <a:extLst>
                    <a:ext uri="{9D8B030D-6E8A-4147-A177-3AD203B41FA5}">
                      <a16:colId xmlns:a16="http://schemas.microsoft.com/office/drawing/2014/main" val="20001"/>
                    </a:ext>
                  </a:extLst>
                </a:gridCol>
                <a:gridCol w="1140502">
                  <a:extLst>
                    <a:ext uri="{9D8B030D-6E8A-4147-A177-3AD203B41FA5}">
                      <a16:colId xmlns:a16="http://schemas.microsoft.com/office/drawing/2014/main" val="20002"/>
                    </a:ext>
                  </a:extLst>
                </a:gridCol>
              </a:tblGrid>
              <a:tr h="405317">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含义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05317">
                <a:tc>
                  <a:txBody>
                    <a:bodyPr/>
                    <a:lstStyle/>
                    <a:p>
                      <a:pPr algn="just"/>
                      <a:r>
                        <a:rPr lang="en-US" sz="1050" kern="100">
                          <a:effectLst/>
                        </a:rPr>
                        <a:t>timedelta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距离收集时间的间隔，以天为单位。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05317">
                <a:tc>
                  <a:txBody>
                    <a:bodyPr/>
                    <a:lstStyle/>
                    <a:p>
                      <a:pPr algn="just"/>
                      <a:r>
                        <a:rPr lang="en-US" sz="1050" kern="100" dirty="0">
                          <a:effectLst/>
                        </a:rPr>
                        <a:t>Date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集数据的日期，格式为年</a:t>
                      </a:r>
                      <a:r>
                        <a:rPr lang="en-US" sz="1050" kern="100">
                          <a:effectLst/>
                        </a:rPr>
                        <a:t>-</a:t>
                      </a:r>
                      <a:r>
                        <a:rPr lang="zh-CN" sz="1050" kern="100">
                          <a:effectLst/>
                        </a:rPr>
                        <a:t>月</a:t>
                      </a:r>
                      <a:r>
                        <a:rPr lang="en-US" sz="1050" kern="100">
                          <a:effectLst/>
                        </a:rPr>
                        <a:t>-</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Date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05317">
                <a:tc>
                  <a:txBody>
                    <a:bodyPr/>
                    <a:lstStyle/>
                    <a:p>
                      <a:pPr algn="just"/>
                      <a:r>
                        <a:rPr lang="en-US" sz="1050" kern="100">
                          <a:effectLst/>
                        </a:rPr>
                        <a:t>dayRatio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文章发表的前一天相较于前两天的热度增长率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05317">
                <a:tc>
                  <a:txBody>
                    <a:bodyPr/>
                    <a:lstStyle/>
                    <a:p>
                      <a:pPr algn="just"/>
                      <a:r>
                        <a:rPr lang="en-US" sz="1050" kern="100">
                          <a:effectLst/>
                        </a:rPr>
                        <a:t>threeDayRatio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文章发表的前三天相较于前六到三天的热度的增长率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05317">
                <a:tc>
                  <a:txBody>
                    <a:bodyPr/>
                    <a:lstStyle/>
                    <a:p>
                      <a:pPr algn="just"/>
                      <a:r>
                        <a:rPr lang="en-US" sz="1050" kern="100">
                          <a:effectLst/>
                        </a:rPr>
                        <a:t>weekRatio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文章发表的前一周相较于前两周的热度的增长率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05317">
                <a:tc>
                  <a:txBody>
                    <a:bodyPr/>
                    <a:lstStyle/>
                    <a:p>
                      <a:pPr algn="just"/>
                      <a:r>
                        <a:rPr lang="en-US" sz="1050" kern="100" dirty="0" err="1">
                          <a:effectLst/>
                        </a:rPr>
                        <a:t>twoWeekRatio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文章发表的前两周相较于前四到二的热度的增长率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10" name="表格 9"/>
          <p:cNvGraphicFramePr>
            <a:graphicFrameLocks noGrp="1"/>
          </p:cNvGraphicFramePr>
          <p:nvPr/>
        </p:nvGraphicFramePr>
        <p:xfrm>
          <a:off x="5105400" y="2342883"/>
          <a:ext cx="6324600" cy="4160520"/>
        </p:xfrm>
        <a:graphic>
          <a:graphicData uri="http://schemas.openxmlformats.org/drawingml/2006/table">
            <a:tbl>
              <a:tblPr firstRow="1" firstCol="1" bandRow="1">
                <a:tableStyleId>{1FECB4D8-DB02-4DC6-A0A2-4F2EBAE1DC90}</a:tableStyleId>
              </a:tblPr>
              <a:tblGrid>
                <a:gridCol w="1766405">
                  <a:extLst>
                    <a:ext uri="{9D8B030D-6E8A-4147-A177-3AD203B41FA5}">
                      <a16:colId xmlns:a16="http://schemas.microsoft.com/office/drawing/2014/main" val="20000"/>
                    </a:ext>
                  </a:extLst>
                </a:gridCol>
                <a:gridCol w="3417693">
                  <a:extLst>
                    <a:ext uri="{9D8B030D-6E8A-4147-A177-3AD203B41FA5}">
                      <a16:colId xmlns:a16="http://schemas.microsoft.com/office/drawing/2014/main" val="20001"/>
                    </a:ext>
                  </a:extLst>
                </a:gridCol>
                <a:gridCol w="1140502">
                  <a:extLst>
                    <a:ext uri="{9D8B030D-6E8A-4147-A177-3AD203B41FA5}">
                      <a16:colId xmlns:a16="http://schemas.microsoft.com/office/drawing/2014/main" val="20002"/>
                    </a:ext>
                  </a:extLst>
                </a:gridCol>
              </a:tblGrid>
              <a:tr h="320040">
                <a:tc>
                  <a:txBody>
                    <a:bodyPr/>
                    <a:lstStyle/>
                    <a:p>
                      <a:pPr algn="just"/>
                      <a:r>
                        <a:rPr lang="zh-CN" sz="1050" kern="100" dirty="0">
                          <a:effectLst/>
                        </a:rPr>
                        <a:t>特征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20040">
                <a:tc>
                  <a:txBody>
                    <a:bodyPr/>
                    <a:lstStyle/>
                    <a:p>
                      <a:pPr algn="just"/>
                      <a:r>
                        <a:rPr lang="en-US" sz="1050" kern="100">
                          <a:effectLst/>
                        </a:rPr>
                        <a:t>weekday_is_monday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是否是星期一，是为</a:t>
                      </a:r>
                      <a:r>
                        <a:rPr lang="en-US" sz="1050" kern="100">
                          <a:effectLst/>
                        </a:rPr>
                        <a:t>1</a:t>
                      </a:r>
                      <a:r>
                        <a:rPr lang="zh-CN" sz="1050" kern="100">
                          <a:effectLst/>
                        </a:rPr>
                        <a:t>，否为</a:t>
                      </a:r>
                      <a:r>
                        <a:rPr lang="en-US" sz="1050" kern="100">
                          <a:effectLst/>
                        </a:rPr>
                        <a:t>0(</a:t>
                      </a:r>
                      <a:r>
                        <a:rPr lang="zh-CN" sz="1050" kern="100">
                          <a:effectLst/>
                        </a:rPr>
                        <a:t>下同</a:t>
                      </a:r>
                      <a:r>
                        <a:rPr lang="en-US" sz="1050" kern="100">
                          <a:effectLst/>
                        </a:rPr>
                        <a:t>)</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20040">
                <a:tc>
                  <a:txBody>
                    <a:bodyPr/>
                    <a:lstStyle/>
                    <a:p>
                      <a:pPr algn="just"/>
                      <a:r>
                        <a:rPr lang="en-US" sz="1050" kern="100">
                          <a:effectLst/>
                        </a:rPr>
                        <a:t>weekday_is_tuesday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20040">
                <a:tc>
                  <a:txBody>
                    <a:bodyPr/>
                    <a:lstStyle/>
                    <a:p>
                      <a:pPr algn="just"/>
                      <a:r>
                        <a:rPr lang="en-US" sz="1050" kern="100">
                          <a:effectLst/>
                        </a:rPr>
                        <a:t>weekday_is_wednesday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20040">
                <a:tc>
                  <a:txBody>
                    <a:bodyPr/>
                    <a:lstStyle/>
                    <a:p>
                      <a:pPr algn="just"/>
                      <a:r>
                        <a:rPr lang="en-US" sz="1050" kern="100">
                          <a:effectLst/>
                        </a:rPr>
                        <a:t>weekday_is_thursday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20040">
                <a:tc>
                  <a:txBody>
                    <a:bodyPr/>
                    <a:lstStyle/>
                    <a:p>
                      <a:pPr algn="just"/>
                      <a:r>
                        <a:rPr lang="en-US" sz="1050" kern="100">
                          <a:effectLst/>
                        </a:rPr>
                        <a:t>weekday_is_friday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20040">
                <a:tc>
                  <a:txBody>
                    <a:bodyPr/>
                    <a:lstStyle/>
                    <a:p>
                      <a:pPr algn="just"/>
                      <a:r>
                        <a:rPr lang="en-US" sz="1050" kern="100">
                          <a:effectLst/>
                        </a:rPr>
                        <a:t>weekday_is_saturday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20040">
                <a:tc>
                  <a:txBody>
                    <a:bodyPr/>
                    <a:lstStyle/>
                    <a:p>
                      <a:pPr algn="just"/>
                      <a:r>
                        <a:rPr lang="en-US" sz="1050" kern="100">
                          <a:effectLst/>
                        </a:rPr>
                        <a:t>weekday_is_sunday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是否是星期日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20040">
                <a:tc>
                  <a:txBody>
                    <a:bodyPr/>
                    <a:lstStyle/>
                    <a:p>
                      <a:pPr algn="just"/>
                      <a:r>
                        <a:rPr lang="en-US" sz="1050" kern="100">
                          <a:effectLst/>
                        </a:rPr>
                        <a:t>is_weekend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是否是周末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20040">
                <a:tc>
                  <a:txBody>
                    <a:bodyPr/>
                    <a:lstStyle/>
                    <a:p>
                      <a:pPr algn="just"/>
                      <a:r>
                        <a:rPr lang="en-US" sz="1050" kern="100">
                          <a:effectLst/>
                        </a:rPr>
                        <a:t>isHoliday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是否是节假日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20040">
                <a:tc>
                  <a:txBody>
                    <a:bodyPr/>
                    <a:lstStyle/>
                    <a:p>
                      <a:pPr algn="just"/>
                      <a:r>
                        <a:rPr lang="en-US" sz="1050" kern="100">
                          <a:effectLst/>
                        </a:rPr>
                        <a:t>HolidayName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如果是节假日，节假日名称（</a:t>
                      </a:r>
                      <a:r>
                        <a:rPr lang="en-US" sz="1050" kern="100">
                          <a:effectLst/>
                        </a:rPr>
                        <a:t>Not Holiday</a:t>
                      </a:r>
                      <a:r>
                        <a:rPr lang="zh-CN" sz="1050" kern="100">
                          <a:effectLst/>
                        </a:rPr>
                        <a:t>表示不是节假日）。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Factor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20040">
                <a:tc>
                  <a:txBody>
                    <a:bodyPr/>
                    <a:lstStyle/>
                    <a:p>
                      <a:pPr algn="just"/>
                      <a:r>
                        <a:rPr lang="en-US" sz="1050" kern="100">
                          <a:effectLst/>
                        </a:rPr>
                        <a:t>HolidayDay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如果是节假日，是节假日的第几天（从</a:t>
                      </a:r>
                      <a:r>
                        <a:rPr lang="en-US" sz="1050" kern="100">
                          <a:effectLst/>
                        </a:rPr>
                        <a:t>1</a:t>
                      </a:r>
                      <a:r>
                        <a:rPr lang="zh-CN" sz="1050" kern="100">
                          <a:effectLst/>
                        </a:rPr>
                        <a:t>开始计数）。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320040">
                <a:tc>
                  <a:txBody>
                    <a:bodyPr/>
                    <a:lstStyle/>
                    <a:p>
                      <a:pPr algn="just"/>
                      <a:r>
                        <a:rPr lang="en-US" sz="1050" kern="100">
                          <a:effectLst/>
                        </a:rPr>
                        <a:t>HolidayDaysLeft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如果是节假日，距离节假日结束还有几天（最后一天算</a:t>
                      </a:r>
                      <a:r>
                        <a:rPr lang="en-US" sz="1050" kern="100">
                          <a:effectLst/>
                        </a:rPr>
                        <a:t>1</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4" name="矩形: 圆角 35"/>
          <p:cNvSpPr/>
          <p:nvPr/>
        </p:nvSpPr>
        <p:spPr>
          <a:xfrm>
            <a:off x="450850" y="2226945"/>
            <a:ext cx="4066540" cy="421894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、栏目可能影响文章的主题和内容，从而影响读者的兴趣和偏好</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、不同的栏目可能吸引不同的读者群体</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、有些栏目更受欢迎或更有争议，易被分享</a:t>
            </a: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栏目特征</a:t>
            </a:r>
          </a:p>
        </p:txBody>
      </p:sp>
      <p:graphicFrame>
        <p:nvGraphicFramePr>
          <p:cNvPr id="2" name="表格 1"/>
          <p:cNvGraphicFramePr>
            <a:graphicFrameLocks noGrp="1"/>
          </p:cNvGraphicFramePr>
          <p:nvPr/>
        </p:nvGraphicFramePr>
        <p:xfrm>
          <a:off x="4856162" y="1493520"/>
          <a:ext cx="7043738" cy="5085080"/>
        </p:xfrm>
        <a:graphic>
          <a:graphicData uri="http://schemas.openxmlformats.org/drawingml/2006/table">
            <a:tbl>
              <a:tblPr firstRow="1" firstCol="1" bandRow="1">
                <a:tableStyleId>{1FECB4D8-DB02-4DC6-A0A2-4F2EBAE1DC90}</a:tableStyleId>
              </a:tblPr>
              <a:tblGrid>
                <a:gridCol w="2530176">
                  <a:extLst>
                    <a:ext uri="{9D8B030D-6E8A-4147-A177-3AD203B41FA5}">
                      <a16:colId xmlns:a16="http://schemas.microsoft.com/office/drawing/2014/main" val="20000"/>
                    </a:ext>
                  </a:extLst>
                </a:gridCol>
                <a:gridCol w="3242531">
                  <a:extLst>
                    <a:ext uri="{9D8B030D-6E8A-4147-A177-3AD203B41FA5}">
                      <a16:colId xmlns:a16="http://schemas.microsoft.com/office/drawing/2014/main" val="20001"/>
                    </a:ext>
                  </a:extLst>
                </a:gridCol>
                <a:gridCol w="1271031">
                  <a:extLst>
                    <a:ext uri="{9D8B030D-6E8A-4147-A177-3AD203B41FA5}">
                      <a16:colId xmlns:a16="http://schemas.microsoft.com/office/drawing/2014/main" val="20002"/>
                    </a:ext>
                  </a:extLst>
                </a:gridCol>
              </a:tblGrid>
              <a:tr h="726440">
                <a:tc>
                  <a:txBody>
                    <a:bodyPr/>
                    <a:lstStyle/>
                    <a:p>
                      <a:pPr algn="just"/>
                      <a:r>
                        <a:rPr lang="zh-CN" sz="1400" kern="100" dirty="0">
                          <a:effectLst/>
                        </a:rPr>
                        <a:t>特征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含义</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属性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26440">
                <a:tc>
                  <a:txBody>
                    <a:bodyPr/>
                    <a:lstStyle/>
                    <a:p>
                      <a:pPr algn="just"/>
                      <a:r>
                        <a:rPr lang="en-US" sz="1400" kern="100">
                          <a:effectLst/>
                        </a:rPr>
                        <a:t>data_channel_is_lifestyle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是否属于生活方式栏目，是为</a:t>
                      </a:r>
                      <a:r>
                        <a:rPr lang="en-US" sz="1400" kern="100">
                          <a:effectLst/>
                        </a:rPr>
                        <a:t>1</a:t>
                      </a:r>
                      <a:r>
                        <a:rPr lang="zh-CN" sz="1400" kern="100">
                          <a:effectLst/>
                        </a:rPr>
                        <a:t>，否为</a:t>
                      </a:r>
                      <a:r>
                        <a:rPr lang="en-US" sz="1400" kern="10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26440">
                <a:tc>
                  <a:txBody>
                    <a:bodyPr/>
                    <a:lstStyle/>
                    <a:p>
                      <a:pPr algn="just"/>
                      <a:r>
                        <a:rPr lang="en-US" sz="1400" kern="100">
                          <a:effectLst/>
                        </a:rPr>
                        <a:t>data_channel_is_entertainment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是否属于娱乐栏目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26440">
                <a:tc>
                  <a:txBody>
                    <a:bodyPr/>
                    <a:lstStyle/>
                    <a:p>
                      <a:pPr algn="just"/>
                      <a:r>
                        <a:rPr lang="en-US" sz="1400" kern="100">
                          <a:effectLst/>
                        </a:rPr>
                        <a:t>data_channel_is_bus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是否属于商业栏目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726440">
                <a:tc>
                  <a:txBody>
                    <a:bodyPr/>
                    <a:lstStyle/>
                    <a:p>
                      <a:pPr algn="just"/>
                      <a:r>
                        <a:rPr lang="en-US" sz="1400" kern="100">
                          <a:effectLst/>
                        </a:rPr>
                        <a:t>data_channel_is_socmed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是否属于社交媒体栏目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26440">
                <a:tc>
                  <a:txBody>
                    <a:bodyPr/>
                    <a:lstStyle/>
                    <a:p>
                      <a:pPr algn="just"/>
                      <a:r>
                        <a:rPr lang="en-US" sz="1400" kern="100">
                          <a:effectLst/>
                        </a:rPr>
                        <a:t>data_channel_is_tech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是否属于科技栏目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Factor(0,1)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726440">
                <a:tc>
                  <a:txBody>
                    <a:bodyPr/>
                    <a:lstStyle/>
                    <a:p>
                      <a:pPr algn="just"/>
                      <a:r>
                        <a:rPr lang="en-US" sz="1400" kern="100">
                          <a:effectLst/>
                        </a:rPr>
                        <a:t>data_channel_is_world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是否属于世界栏目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Factor(0,1)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4" name="矩形: 圆角 35"/>
          <p:cNvSpPr/>
          <p:nvPr/>
        </p:nvSpPr>
        <p:spPr>
          <a:xfrm>
            <a:off x="450850" y="2226945"/>
            <a:ext cx="4066540" cy="40595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、文章的吸引力和刺激性越强，越能激发读者的好奇心和情感</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、标题的可读性、简洁性、准确性和新奇性对于吸引读者和促进分析非常重要</a:t>
            </a: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标题特征</a:t>
            </a:r>
          </a:p>
        </p:txBody>
      </p:sp>
      <p:graphicFrame>
        <p:nvGraphicFramePr>
          <p:cNvPr id="2" name="表格 1"/>
          <p:cNvGraphicFramePr>
            <a:graphicFrameLocks noGrp="1"/>
          </p:cNvGraphicFramePr>
          <p:nvPr/>
        </p:nvGraphicFramePr>
        <p:xfrm>
          <a:off x="4749800" y="1293654"/>
          <a:ext cx="7124699" cy="4281714"/>
        </p:xfrm>
        <a:graphic>
          <a:graphicData uri="http://schemas.openxmlformats.org/drawingml/2006/table">
            <a:tbl>
              <a:tblPr firstRow="1" firstCol="1" bandRow="1">
                <a:tableStyleId>{1FECB4D8-DB02-4DC6-A0A2-4F2EBAE1DC90}</a:tableStyleId>
              </a:tblPr>
              <a:tblGrid>
                <a:gridCol w="1968395">
                  <a:extLst>
                    <a:ext uri="{9D8B030D-6E8A-4147-A177-3AD203B41FA5}">
                      <a16:colId xmlns:a16="http://schemas.microsoft.com/office/drawing/2014/main" val="20000"/>
                    </a:ext>
                  </a:extLst>
                </a:gridCol>
                <a:gridCol w="3870663">
                  <a:extLst>
                    <a:ext uri="{9D8B030D-6E8A-4147-A177-3AD203B41FA5}">
                      <a16:colId xmlns:a16="http://schemas.microsoft.com/office/drawing/2014/main" val="20001"/>
                    </a:ext>
                  </a:extLst>
                </a:gridCol>
                <a:gridCol w="1285641">
                  <a:extLst>
                    <a:ext uri="{9D8B030D-6E8A-4147-A177-3AD203B41FA5}">
                      <a16:colId xmlns:a16="http://schemas.microsoft.com/office/drawing/2014/main" val="20002"/>
                    </a:ext>
                  </a:extLst>
                </a:gridCol>
              </a:tblGrid>
              <a:tr h="350454">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50454">
                <a:tc>
                  <a:txBody>
                    <a:bodyPr/>
                    <a:lstStyle/>
                    <a:p>
                      <a:pPr algn="just"/>
                      <a:r>
                        <a:rPr lang="en-US" sz="1400" kern="100">
                          <a:effectLst/>
                        </a:rPr>
                        <a:t>n_tokens_title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标题字数，以空格分隔的单词数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50454">
                <a:tc>
                  <a:txBody>
                    <a:bodyPr/>
                    <a:lstStyle/>
                    <a:p>
                      <a:pPr algn="just"/>
                      <a:r>
                        <a:rPr lang="en-US" sz="1400" kern="100">
                          <a:effectLst/>
                        </a:rPr>
                        <a:t>Comparatives 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标题比较级个数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0454">
                <a:tc>
                  <a:txBody>
                    <a:bodyPr/>
                    <a:lstStyle/>
                    <a:p>
                      <a:pPr algn="just"/>
                      <a:r>
                        <a:rPr lang="en-US" sz="1400" kern="100">
                          <a:effectLst/>
                        </a:rPr>
                        <a:t>Superlatives 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标题最高级个数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50454">
                <a:tc>
                  <a:txBody>
                    <a:bodyPr/>
                    <a:lstStyle/>
                    <a:p>
                      <a:pPr algn="just"/>
                      <a:r>
                        <a:rPr lang="en-US" sz="1400" kern="100">
                          <a:effectLst/>
                        </a:rPr>
                        <a:t>Count Intensifiers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标题强化词个数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50454">
                <a:tc>
                  <a:txBody>
                    <a:bodyPr/>
                    <a:lstStyle/>
                    <a:p>
                      <a:pPr algn="just"/>
                      <a:r>
                        <a:rPr lang="en-US" sz="1400" kern="100">
                          <a:effectLst/>
                        </a:rPr>
                        <a:t>Count Downtoners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标题弱化词个数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50454">
                <a:tc>
                  <a:txBody>
                    <a:bodyPr/>
                    <a:lstStyle/>
                    <a:p>
                      <a:pPr algn="just"/>
                      <a:r>
                        <a:rPr lang="en-US" sz="1400" kern="100" dirty="0" err="1">
                          <a:effectLst/>
                        </a:rPr>
                        <a:t>noun_count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标题名词个数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50454">
                <a:tc>
                  <a:txBody>
                    <a:bodyPr/>
                    <a:lstStyle/>
                    <a:p>
                      <a:pPr algn="just"/>
                      <a:r>
                        <a:rPr lang="en-US" sz="1400" kern="100">
                          <a:effectLst/>
                        </a:rPr>
                        <a:t>verb_count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标题动词个数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50454">
                <a:tc>
                  <a:txBody>
                    <a:bodyPr/>
                    <a:lstStyle/>
                    <a:p>
                      <a:pPr algn="just"/>
                      <a:r>
                        <a:rPr lang="en-US" sz="1400" kern="100">
                          <a:effectLst/>
                        </a:rPr>
                        <a:t>adverb_count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标题副词个数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50454">
                <a:tc>
                  <a:txBody>
                    <a:bodyPr/>
                    <a:lstStyle/>
                    <a:p>
                      <a:pPr algn="just"/>
                      <a:r>
                        <a:rPr lang="en-US" sz="1400" kern="100">
                          <a:effectLst/>
                        </a:rPr>
                        <a:t>punc_count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标题标点符号个数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50454">
                <a:tc>
                  <a:txBody>
                    <a:bodyPr/>
                    <a:lstStyle/>
                    <a:p>
                      <a:pPr algn="just"/>
                      <a:r>
                        <a:rPr lang="en-US" sz="1400" kern="100">
                          <a:effectLst/>
                        </a:rPr>
                        <a:t>title_subjectivity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标题主观性，越高表示标题越带有个人情感或观点</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50454">
                <a:tc>
                  <a:txBody>
                    <a:bodyPr/>
                    <a:lstStyle/>
                    <a:p>
                      <a:pPr algn="just"/>
                      <a:r>
                        <a:rPr lang="en-US" sz="1400" kern="100">
                          <a:effectLst/>
                        </a:rPr>
                        <a:t>title_sentiment_polarity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标题情感极性，越高表示标题越积极或正面。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6" name="表格 5"/>
          <p:cNvGraphicFramePr>
            <a:graphicFrameLocks noGrp="1"/>
          </p:cNvGraphicFramePr>
          <p:nvPr/>
        </p:nvGraphicFramePr>
        <p:xfrm>
          <a:off x="4749800" y="4229100"/>
          <a:ext cx="7124699" cy="2295365"/>
        </p:xfrm>
        <a:graphic>
          <a:graphicData uri="http://schemas.openxmlformats.org/drawingml/2006/table">
            <a:tbl>
              <a:tblPr firstRow="1" firstCol="1" bandRow="1">
                <a:tableStyleId>{1FECB4D8-DB02-4DC6-A0A2-4F2EBAE1DC90}</a:tableStyleId>
              </a:tblPr>
              <a:tblGrid>
                <a:gridCol w="1968396">
                  <a:extLst>
                    <a:ext uri="{9D8B030D-6E8A-4147-A177-3AD203B41FA5}">
                      <a16:colId xmlns:a16="http://schemas.microsoft.com/office/drawing/2014/main" val="20000"/>
                    </a:ext>
                  </a:extLst>
                </a:gridCol>
                <a:gridCol w="3870663">
                  <a:extLst>
                    <a:ext uri="{9D8B030D-6E8A-4147-A177-3AD203B41FA5}">
                      <a16:colId xmlns:a16="http://schemas.microsoft.com/office/drawing/2014/main" val="20001"/>
                    </a:ext>
                  </a:extLst>
                </a:gridCol>
                <a:gridCol w="1285640">
                  <a:extLst>
                    <a:ext uri="{9D8B030D-6E8A-4147-A177-3AD203B41FA5}">
                      <a16:colId xmlns:a16="http://schemas.microsoft.com/office/drawing/2014/main" val="20002"/>
                    </a:ext>
                  </a:extLst>
                </a:gridCol>
              </a:tblGrid>
              <a:tr h="459073">
                <a:tc>
                  <a:txBody>
                    <a:bodyPr/>
                    <a:lstStyle/>
                    <a:p>
                      <a:pPr algn="just"/>
                      <a:r>
                        <a:rPr lang="zh-CN" sz="1400" kern="100" dirty="0">
                          <a:effectLst/>
                        </a:rPr>
                        <a:t>特征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dirty="0">
                          <a:effectLst/>
                        </a:rPr>
                        <a:t>含义</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属性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59073">
                <a:tc>
                  <a:txBody>
                    <a:bodyPr/>
                    <a:lstStyle/>
                    <a:p>
                      <a:pPr algn="just"/>
                      <a:r>
                        <a:rPr lang="en-US" sz="1400" kern="100">
                          <a:effectLst/>
                        </a:rPr>
                        <a:t>Flesch Kincaid Grade of 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标题可读性指数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59073">
                <a:tc>
                  <a:txBody>
                    <a:bodyPr/>
                    <a:lstStyle/>
                    <a:p>
                      <a:pPr algn="just"/>
                      <a:r>
                        <a:rPr lang="en-US" sz="1400" kern="100">
                          <a:effectLst/>
                        </a:rPr>
                        <a:t>SyntaxTree Height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标题语法分析树高度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59073">
                <a:tc>
                  <a:txBody>
                    <a:bodyPr/>
                    <a:lstStyle/>
                    <a:p>
                      <a:pPr algn="just"/>
                      <a:r>
                        <a:rPr lang="en-US" sz="1400" kern="100">
                          <a:effectLst/>
                        </a:rPr>
                        <a:t>All Possible Meanings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标题所有可能意思（歧义）</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a:effectLst/>
                        </a:rPr>
                        <a:t>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59073">
                <a:tc>
                  <a:txBody>
                    <a:bodyPr/>
                    <a:lstStyle/>
                    <a:p>
                      <a:pPr algn="just"/>
                      <a:r>
                        <a:rPr lang="en-US" sz="1400" kern="100">
                          <a:effectLst/>
                        </a:rPr>
                        <a:t>novel of title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100">
                          <a:effectLst/>
                        </a:rPr>
                        <a:t>新奇程度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400" kern="100" dirty="0">
                          <a:effectLst/>
                        </a:rPr>
                        <a:t>Number(0~1)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4" name="矩形: 圆角 35"/>
          <p:cNvSpPr/>
          <p:nvPr/>
        </p:nvSpPr>
        <p:spPr>
          <a:xfrm>
            <a:off x="450850" y="2226945"/>
            <a:ext cx="4066540" cy="44151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、文章的内容丰富程度指文章能提供给读者的有价值有意义的信息</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、文章主观程度和情感极性反映作者的个人看法和态度</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、文章的可读性指文章有多容易被读者理解</a:t>
            </a:r>
          </a:p>
          <a:p>
            <a:pPr algn="l">
              <a:lnSpc>
                <a:spcPct val="150000"/>
              </a:lnSpc>
            </a:pPr>
            <a:endParaRPr lang="zh-CN" altLang="en-US" sz="24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正文特征</a:t>
            </a:r>
          </a:p>
        </p:txBody>
      </p:sp>
      <p:graphicFrame>
        <p:nvGraphicFramePr>
          <p:cNvPr id="8" name="表格 7"/>
          <p:cNvGraphicFramePr>
            <a:graphicFrameLocks noGrp="1"/>
          </p:cNvGraphicFramePr>
          <p:nvPr/>
        </p:nvGraphicFramePr>
        <p:xfrm>
          <a:off x="4706620" y="1508760"/>
          <a:ext cx="6861810" cy="3253740"/>
        </p:xfrm>
        <a:graphic>
          <a:graphicData uri="http://schemas.openxmlformats.org/drawingml/2006/table">
            <a:tbl>
              <a:tblPr firstRow="1" firstCol="1" bandRow="1">
                <a:tableStyleId>{1FECB4D8-DB02-4DC6-A0A2-4F2EBAE1DC90}</a:tableStyleId>
              </a:tblPr>
              <a:tblGrid>
                <a:gridCol w="1895765">
                  <a:extLst>
                    <a:ext uri="{9D8B030D-6E8A-4147-A177-3AD203B41FA5}">
                      <a16:colId xmlns:a16="http://schemas.microsoft.com/office/drawing/2014/main" val="20000"/>
                    </a:ext>
                  </a:extLst>
                </a:gridCol>
                <a:gridCol w="3727842">
                  <a:extLst>
                    <a:ext uri="{9D8B030D-6E8A-4147-A177-3AD203B41FA5}">
                      <a16:colId xmlns:a16="http://schemas.microsoft.com/office/drawing/2014/main" val="20001"/>
                    </a:ext>
                  </a:extLst>
                </a:gridCol>
                <a:gridCol w="1238203">
                  <a:extLst>
                    <a:ext uri="{9D8B030D-6E8A-4147-A177-3AD203B41FA5}">
                      <a16:colId xmlns:a16="http://schemas.microsoft.com/office/drawing/2014/main" val="20002"/>
                    </a:ext>
                  </a:extLst>
                </a:gridCol>
              </a:tblGrid>
              <a:tr h="271145">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71145">
                <a:tc>
                  <a:txBody>
                    <a:bodyPr/>
                    <a:lstStyle/>
                    <a:p>
                      <a:pPr algn="just"/>
                      <a:r>
                        <a:rPr lang="en-US" sz="1050" kern="100">
                          <a:effectLst/>
                        </a:rPr>
                        <a:t>n_tokens_content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正文字数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71145">
                <a:tc>
                  <a:txBody>
                    <a:bodyPr/>
                    <a:lstStyle/>
                    <a:p>
                      <a:pPr algn="just"/>
                      <a:r>
                        <a:rPr lang="en-US" sz="1050" kern="100">
                          <a:effectLst/>
                        </a:rPr>
                        <a:t>n_unique_tokens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正文不重复的单词数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71145">
                <a:tc>
                  <a:txBody>
                    <a:bodyPr/>
                    <a:lstStyle/>
                    <a:p>
                      <a:pPr algn="just"/>
                      <a:r>
                        <a:rPr lang="en-US" sz="1050" kern="100">
                          <a:effectLst/>
                        </a:rPr>
                        <a:t>n_non_stop_words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正文非停用词数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71145">
                <a:tc>
                  <a:txBody>
                    <a:bodyPr/>
                    <a:lstStyle/>
                    <a:p>
                      <a:pPr algn="just"/>
                      <a:r>
                        <a:rPr lang="en-US" sz="1050" kern="100">
                          <a:effectLst/>
                        </a:rPr>
                        <a:t>n_non_stop_words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正文非停用不重复的单词数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1145">
                <a:tc>
                  <a:txBody>
                    <a:bodyPr/>
                    <a:lstStyle/>
                    <a:p>
                      <a:pPr algn="just"/>
                      <a:r>
                        <a:rPr lang="en-US" sz="1050" kern="100">
                          <a:effectLst/>
                        </a:rPr>
                        <a:t>num_hrefs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dirty="0">
                          <a:effectLst/>
                        </a:rPr>
                        <a:t>外链个数，指向其他网站的超链接数。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71145">
                <a:tc>
                  <a:txBody>
                    <a:bodyPr/>
                    <a:lstStyle/>
                    <a:p>
                      <a:pPr algn="just"/>
                      <a:r>
                        <a:rPr lang="en-US" sz="1050" kern="100">
                          <a:effectLst/>
                        </a:rPr>
                        <a:t>num_self_hrefs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自链个数，指向本网站的超链接数。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71145">
                <a:tc>
                  <a:txBody>
                    <a:bodyPr/>
                    <a:lstStyle/>
                    <a:p>
                      <a:pPr algn="just"/>
                      <a:r>
                        <a:rPr lang="en-US" sz="1050" kern="100">
                          <a:effectLst/>
                        </a:rPr>
                        <a:t>num_imgs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图片个数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71145">
                <a:tc>
                  <a:txBody>
                    <a:bodyPr/>
                    <a:lstStyle/>
                    <a:p>
                      <a:pPr algn="just"/>
                      <a:r>
                        <a:rPr lang="en-US" sz="1050" kern="100">
                          <a:effectLst/>
                        </a:rPr>
                        <a:t>num_videos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视频个数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71145">
                <a:tc>
                  <a:txBody>
                    <a:bodyPr/>
                    <a:lstStyle/>
                    <a:p>
                      <a:pPr algn="just"/>
                      <a:r>
                        <a:rPr lang="en-US" sz="1050" kern="100">
                          <a:effectLst/>
                        </a:rPr>
                        <a:t>NWordRatio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名词占比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a:effectLst/>
                        </a:rPr>
                        <a:t>Number(0~1)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71145">
                <a:tc>
                  <a:txBody>
                    <a:bodyPr/>
                    <a:lstStyle/>
                    <a:p>
                      <a:pPr algn="just"/>
                      <a:r>
                        <a:rPr lang="en-US" sz="1050" kern="100">
                          <a:effectLst/>
                        </a:rPr>
                        <a:t>JWordRatio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形容词占比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271145">
                <a:tc>
                  <a:txBody>
                    <a:bodyPr/>
                    <a:lstStyle/>
                    <a:p>
                      <a:pPr algn="just"/>
                      <a:r>
                        <a:rPr lang="en-US" sz="1050" kern="100">
                          <a:effectLst/>
                        </a:rPr>
                        <a:t>VWordRatio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动词占比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050" kern="100" dirty="0">
                          <a:effectLst/>
                        </a:rPr>
                        <a:t>Number(0~1)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9" name="表格 8"/>
          <p:cNvGraphicFramePr>
            <a:graphicFrameLocks noGrp="1"/>
          </p:cNvGraphicFramePr>
          <p:nvPr/>
        </p:nvGraphicFramePr>
        <p:xfrm>
          <a:off x="4706620" y="3679824"/>
          <a:ext cx="6861810" cy="1669416"/>
        </p:xfrm>
        <a:graphic>
          <a:graphicData uri="http://schemas.openxmlformats.org/drawingml/2006/table">
            <a:tbl>
              <a:tblPr firstRow="1" firstCol="1" bandRow="1">
                <a:tableStyleId>{1FECB4D8-DB02-4DC6-A0A2-4F2EBAE1DC90}</a:tableStyleId>
              </a:tblPr>
              <a:tblGrid>
                <a:gridCol w="2090966">
                  <a:extLst>
                    <a:ext uri="{9D8B030D-6E8A-4147-A177-3AD203B41FA5}">
                      <a16:colId xmlns:a16="http://schemas.microsoft.com/office/drawing/2014/main" val="20000"/>
                    </a:ext>
                  </a:extLst>
                </a:gridCol>
                <a:gridCol w="3416017">
                  <a:extLst>
                    <a:ext uri="{9D8B030D-6E8A-4147-A177-3AD203B41FA5}">
                      <a16:colId xmlns:a16="http://schemas.microsoft.com/office/drawing/2014/main" val="20001"/>
                    </a:ext>
                  </a:extLst>
                </a:gridCol>
                <a:gridCol w="1354827">
                  <a:extLst>
                    <a:ext uri="{9D8B030D-6E8A-4147-A177-3AD203B41FA5}">
                      <a16:colId xmlns:a16="http://schemas.microsoft.com/office/drawing/2014/main" val="20002"/>
                    </a:ext>
                  </a:extLst>
                </a:gridCol>
              </a:tblGrid>
              <a:tr h="238488">
                <a:tc>
                  <a:txBody>
                    <a:bodyPr/>
                    <a:lstStyle/>
                    <a:p>
                      <a:pPr algn="just"/>
                      <a:r>
                        <a:rPr lang="zh-CN" sz="1100" kern="100">
                          <a:effectLst/>
                        </a:rPr>
                        <a:t>特征</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含义</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属性</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38488">
                <a:tc>
                  <a:txBody>
                    <a:bodyPr/>
                    <a:lstStyle/>
                    <a:p>
                      <a:pPr algn="just"/>
                      <a:r>
                        <a:rPr lang="en-US" sz="1100" kern="100">
                          <a:effectLst/>
                        </a:rPr>
                        <a:t>global_subjectivity</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文章的主观程度</a:t>
                      </a:r>
                      <a:r>
                        <a:rPr lang="en-US" sz="1100" kern="100">
                          <a:effectLst/>
                        </a:rPr>
                        <a:t>(</a:t>
                      </a:r>
                      <a:r>
                        <a:rPr lang="zh-CN" sz="1100" kern="100">
                          <a:effectLst/>
                        </a:rPr>
                        <a:t>越大越主观</a:t>
                      </a:r>
                      <a:r>
                        <a:rPr lang="en-US" sz="1100" kern="100">
                          <a:effectLst/>
                        </a:rPr>
                        <a: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76976">
                <a:tc>
                  <a:txBody>
                    <a:bodyPr/>
                    <a:lstStyle/>
                    <a:p>
                      <a:pPr algn="just"/>
                      <a:r>
                        <a:rPr lang="en-US" sz="1100" kern="100" dirty="0" err="1">
                          <a:effectLst/>
                        </a:rPr>
                        <a:t>globalsentimentpolarity</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文章的情感极性</a:t>
                      </a:r>
                      <a:r>
                        <a:rPr lang="en-US" sz="1100" kern="100">
                          <a:effectLst/>
                        </a:rPr>
                        <a:t>(</a:t>
                      </a:r>
                      <a:r>
                        <a:rPr lang="zh-CN" sz="1100" kern="100">
                          <a:effectLst/>
                        </a:rPr>
                        <a:t>正代表积极，负代表消极，绝对值越大情感越强烈</a:t>
                      </a:r>
                      <a:r>
                        <a:rPr lang="en-US" sz="1100" kern="100">
                          <a:effectLst/>
                        </a:rPr>
                        <a: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Number(-1~1)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38488">
                <a:tc>
                  <a:txBody>
                    <a:bodyPr/>
                    <a:lstStyle/>
                    <a:p>
                      <a:pPr algn="just"/>
                      <a:r>
                        <a:rPr lang="en-US" sz="1100" kern="100" dirty="0" err="1">
                          <a:effectLst/>
                        </a:rPr>
                        <a:t>globalratepositive_words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积极词的占比</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38488">
                <a:tc>
                  <a:txBody>
                    <a:bodyPr/>
                    <a:lstStyle/>
                    <a:p>
                      <a:pPr algn="just"/>
                      <a:r>
                        <a:rPr lang="en-US" sz="1100" kern="100">
                          <a:effectLst/>
                        </a:rPr>
                        <a:t>globalratenegative_words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a:effectLst/>
                        </a:rPr>
                        <a:t>消极词的占比</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a:effectLst/>
                        </a:rPr>
                        <a:t>Number(0~1)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38488">
                <a:tc>
                  <a:txBody>
                    <a:bodyPr/>
                    <a:lstStyle/>
                    <a:p>
                      <a:pPr algn="just"/>
                      <a:r>
                        <a:rPr lang="en-US" sz="1100" kern="100">
                          <a:effectLst/>
                        </a:rPr>
                        <a:t>ratepositivewords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100" kern="100" dirty="0">
                          <a:effectLst/>
                        </a:rPr>
                        <a:t>非中性词积极词的占比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100" kern="100" dirty="0">
                          <a:effectLst/>
                        </a:rPr>
                        <a:t>Number(0~1)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nvGraphicFramePr>
        <p:xfrm>
          <a:off x="4706620" y="5065554"/>
          <a:ext cx="6861810" cy="1170147"/>
        </p:xfrm>
        <a:graphic>
          <a:graphicData uri="http://schemas.openxmlformats.org/drawingml/2006/table">
            <a:tbl>
              <a:tblPr firstRow="1" firstCol="1" bandRow="1">
                <a:tableStyleId>{1FECB4D8-DB02-4DC6-A0A2-4F2EBAE1DC90}</a:tableStyleId>
              </a:tblPr>
              <a:tblGrid>
                <a:gridCol w="2090966">
                  <a:extLst>
                    <a:ext uri="{9D8B030D-6E8A-4147-A177-3AD203B41FA5}">
                      <a16:colId xmlns:a16="http://schemas.microsoft.com/office/drawing/2014/main" val="20000"/>
                    </a:ext>
                  </a:extLst>
                </a:gridCol>
                <a:gridCol w="3416017">
                  <a:extLst>
                    <a:ext uri="{9D8B030D-6E8A-4147-A177-3AD203B41FA5}">
                      <a16:colId xmlns:a16="http://schemas.microsoft.com/office/drawing/2014/main" val="20001"/>
                    </a:ext>
                  </a:extLst>
                </a:gridCol>
                <a:gridCol w="1354827">
                  <a:extLst>
                    <a:ext uri="{9D8B030D-6E8A-4147-A177-3AD203B41FA5}">
                      <a16:colId xmlns:a16="http://schemas.microsoft.com/office/drawing/2014/main" val="20002"/>
                    </a:ext>
                  </a:extLst>
                </a:gridCol>
              </a:tblGrid>
              <a:tr h="390049">
                <a:tc>
                  <a:txBody>
                    <a:bodyPr/>
                    <a:lstStyle/>
                    <a:p>
                      <a:pPr algn="just"/>
                      <a:r>
                        <a:rPr lang="zh-CN" sz="1050" kern="100">
                          <a:effectLst/>
                        </a:rPr>
                        <a:t>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05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90049">
                <a:tc>
                  <a:txBody>
                    <a:bodyPr/>
                    <a:lstStyle/>
                    <a:p>
                      <a:pPr algn="just"/>
                      <a:r>
                        <a:rPr lang="en-US" sz="1200" kern="100">
                          <a:effectLst/>
                        </a:rPr>
                        <a:t>ContentFleschReadingEase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200" kern="100">
                          <a:effectLst/>
                        </a:rPr>
                        <a:t>可读性</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200" kern="100">
                          <a:effectLst/>
                        </a:rPr>
                        <a:t>Number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90049">
                <a:tc>
                  <a:txBody>
                    <a:bodyPr/>
                    <a:lstStyle/>
                    <a:p>
                      <a:pPr algn="just"/>
                      <a:r>
                        <a:rPr lang="en-US" sz="1200" kern="100" dirty="0">
                          <a:effectLst/>
                        </a:rPr>
                        <a:t>wordRatioIn8000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200" kern="100">
                          <a:effectLst/>
                        </a:rPr>
                        <a:t>在牛津</a:t>
                      </a:r>
                      <a:r>
                        <a:rPr lang="en-US" sz="1200" kern="100">
                          <a:effectLst/>
                        </a:rPr>
                        <a:t>8000</a:t>
                      </a:r>
                      <a:r>
                        <a:rPr lang="zh-CN" sz="1200" kern="100">
                          <a:effectLst/>
                        </a:rPr>
                        <a:t>词的词的占比</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200" kern="100" dirty="0">
                          <a:effectLst/>
                        </a:rPr>
                        <a:t>Number</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1402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470660" y="1962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12" name="矩形 11"/>
          <p:cNvSpPr/>
          <p:nvPr/>
        </p:nvSpPr>
        <p:spPr>
          <a:xfrm>
            <a:off x="450850" y="1355725"/>
            <a:ext cx="3630930" cy="5530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35000"/>
              </a:spcAft>
            </a:pPr>
            <a:r>
              <a:rPr lang="zh-CN" altLang="en-US" sz="2400" b="1" kern="0" dirty="0">
                <a:solidFill>
                  <a:schemeClr val="bg1"/>
                </a:solidFill>
                <a:latin typeface="黑体" panose="02010609060101010101" charset="-122"/>
                <a:ea typeface="黑体" panose="02010609060101010101" charset="-122"/>
                <a:cs typeface="宋体" panose="02010600030101010101" pitchFamily="2" charset="-122"/>
                <a:sym typeface="+mn-ea"/>
              </a:rPr>
              <a:t>预测目标</a:t>
            </a:r>
          </a:p>
        </p:txBody>
      </p:sp>
      <p:sp>
        <p:nvSpPr>
          <p:cNvPr id="11" name="矩形: 圆角 35"/>
          <p:cNvSpPr/>
          <p:nvPr>
            <p:custDataLst>
              <p:tags r:id="rId2"/>
            </p:custDataLst>
          </p:nvPr>
        </p:nvSpPr>
        <p:spPr>
          <a:xfrm>
            <a:off x="188595" y="2226945"/>
            <a:ext cx="4066540" cy="40087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a:t>
            </a:r>
            <a:r>
              <a:rPr lang="en-US" altLang="zh-CN" sz="2400" dirty="0">
                <a:solidFill>
                  <a:schemeClr val="tx1"/>
                </a:solidFill>
                <a:latin typeface="黑体" panose="02010609060101010101" charset="-122"/>
                <a:ea typeface="黑体" panose="02010609060101010101" charset="-122"/>
                <a:sym typeface="+mn-ea"/>
              </a:rPr>
              <a:t>shares</a:t>
            </a:r>
            <a:r>
              <a:rPr lang="zh-CN" altLang="en-US" sz="2400" dirty="0">
                <a:solidFill>
                  <a:schemeClr val="tx1"/>
                </a:solidFill>
                <a:latin typeface="黑体" panose="02010609060101010101" charset="-122"/>
                <a:ea typeface="黑体" panose="02010609060101010101" charset="-122"/>
                <a:sym typeface="+mn-ea"/>
              </a:rPr>
              <a:t>：文章被分享次数</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、此数据集中，</a:t>
            </a:r>
            <a:r>
              <a:rPr lang="en-US" altLang="zh-CN" sz="2400" dirty="0">
                <a:solidFill>
                  <a:schemeClr val="tx1"/>
                </a:solidFill>
                <a:latin typeface="黑体" panose="02010609060101010101" charset="-122"/>
                <a:ea typeface="黑体" panose="02010609060101010101" charset="-122"/>
                <a:sym typeface="+mn-ea"/>
              </a:rPr>
              <a:t>shares</a:t>
            </a:r>
            <a:r>
              <a:rPr lang="zh-CN" altLang="en-US" sz="2400" dirty="0">
                <a:solidFill>
                  <a:schemeClr val="tx1"/>
                </a:solidFill>
                <a:latin typeface="黑体" panose="02010609060101010101" charset="-122"/>
                <a:ea typeface="黑体" panose="02010609060101010101" charset="-122"/>
                <a:sym typeface="+mn-ea"/>
              </a:rPr>
              <a:t>的分布是有一极长拖尾的偏态分布</a:t>
            </a: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、以占比较少的冷门文章识别作为主要任务</a:t>
            </a:r>
          </a:p>
        </p:txBody>
      </p:sp>
      <p:pic>
        <p:nvPicPr>
          <p:cNvPr id="2" name="图片 1"/>
          <p:cNvPicPr>
            <a:picLocks noChangeAspect="1"/>
          </p:cNvPicPr>
          <p:nvPr/>
        </p:nvPicPr>
        <p:blipFill>
          <a:blip r:embed="rId6"/>
          <a:stretch>
            <a:fillRect/>
          </a:stretch>
        </p:blipFill>
        <p:spPr>
          <a:xfrm>
            <a:off x="4453289" y="1329893"/>
            <a:ext cx="7221291" cy="3382861"/>
          </a:xfrm>
          <a:prstGeom prst="rect">
            <a:avLst/>
          </a:prstGeom>
        </p:spPr>
      </p:pic>
      <p:pic>
        <p:nvPicPr>
          <p:cNvPr id="3" name="图片 2"/>
          <p:cNvPicPr>
            <a:picLocks noChangeAspect="1"/>
          </p:cNvPicPr>
          <p:nvPr/>
        </p:nvPicPr>
        <p:blipFill>
          <a:blip r:embed="rId7"/>
          <a:stretch>
            <a:fillRect/>
          </a:stretch>
        </p:blipFill>
        <p:spPr>
          <a:xfrm>
            <a:off x="5328319" y="2860028"/>
            <a:ext cx="6139781" cy="37572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7213458" cy="861774"/>
          </a:xfrm>
          <a:prstGeom prst="rect">
            <a:avLst/>
          </a:prstGeom>
        </p:spPr>
        <p:txBody>
          <a:bodyPr wrap="square">
            <a:spAutoFit/>
          </a:bodyPr>
          <a:lstStyle/>
          <a:p>
            <a:r>
              <a:rPr lang="zh-CN" altLang="zh-CN" sz="5000" b="1" spc="600" dirty="0">
                <a:latin typeface="黑体" panose="02010609060101010101" charset="-122"/>
                <a:ea typeface="黑体" panose="02010609060101010101" charset="-122"/>
                <a:sym typeface="+mn-ea"/>
              </a:rPr>
              <a:t>模型拟合</a:t>
            </a:r>
            <a:r>
              <a:rPr lang="zh-CN" altLang="en-US" sz="5000" b="1" spc="600" dirty="0">
                <a:latin typeface="黑体" panose="02010609060101010101" charset="-122"/>
                <a:ea typeface="黑体" panose="02010609060101010101" charset="-122"/>
                <a:sym typeface="+mn-ea"/>
              </a:rPr>
              <a:t>与优化过程</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2908300"/>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sym typeface="+mn-ea"/>
              </a:rPr>
              <a:t>回归任务与分析</a:t>
            </a:r>
            <a:endParaRPr lang="en-US" altLang="zh-CN"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latin typeface="Impact" panose="020B0806030902050204" pitchFamily="34" charset="0"/>
                <a:ea typeface="微软雅黑" panose="020B0503020204020204" charset="-122"/>
              </a:rPr>
              <a:t>分类任务</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3/ </a:t>
            </a:r>
            <a:r>
              <a:rPr lang="zh-CN" altLang="en-US" spc="300" dirty="0">
                <a:ln w="6350">
                  <a:noFill/>
                </a:ln>
                <a:latin typeface="Impact" panose="020B0806030902050204" pitchFamily="34" charset="0"/>
                <a:ea typeface="微软雅黑" panose="020B0503020204020204" charset="-122"/>
              </a:rPr>
              <a:t>随机森林优化</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4/ SVM</a:t>
            </a:r>
            <a:r>
              <a:rPr lang="zh-CN" altLang="en-US" spc="300" dirty="0">
                <a:ln w="6350">
                  <a:noFill/>
                </a:ln>
                <a:solidFill>
                  <a:schemeClr val="tx1"/>
                </a:solidFill>
                <a:latin typeface="Impact" panose="020B0806030902050204" pitchFamily="34" charset="0"/>
                <a:ea typeface="微软雅黑" panose="020B0503020204020204" charset="-122"/>
              </a:rPr>
              <a:t>优化</a:t>
            </a: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5/ </a:t>
            </a:r>
            <a:r>
              <a:rPr lang="zh-CN" altLang="en-US" spc="300" dirty="0">
                <a:ln w="6350">
                  <a:noFill/>
                </a:ln>
                <a:latin typeface="Impact" panose="020B0806030902050204" pitchFamily="34" charset="0"/>
                <a:ea typeface="微软雅黑" panose="020B0503020204020204" charset="-122"/>
              </a:rPr>
              <a:t>神经网络优化</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回归任务与分析</a:t>
            </a:r>
          </a:p>
        </p:txBody>
      </p:sp>
      <p:pic>
        <p:nvPicPr>
          <p:cNvPr id="12" name="图片 11" descr="03校标，中、英文校名组合"/>
          <p:cNvPicPr>
            <a:picLocks noChangeAspect="1"/>
          </p:cNvPicPr>
          <p:nvPr/>
        </p:nvPicPr>
        <p:blipFill>
          <a:blip r:embed="rId20">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460375" y="1110615"/>
            <a:ext cx="2901315"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1 </a:t>
            </a:r>
            <a:endParaRPr lang="zh-CN" altLang="en-US" b="1" dirty="0">
              <a:solidFill>
                <a:schemeClr val="bg1"/>
              </a:solidFill>
              <a:latin typeface="黑体" panose="02010609060101010101" charset="-122"/>
              <a:ea typeface="黑体" panose="02010609060101010101" charset="-122"/>
            </a:endParaRPr>
          </a:p>
        </p:txBody>
      </p:sp>
      <p:sp>
        <p:nvSpPr>
          <p:cNvPr id="11" name="矩形 10"/>
          <p:cNvSpPr/>
          <p:nvPr/>
        </p:nvSpPr>
        <p:spPr>
          <a:xfrm>
            <a:off x="4272915" y="1110615"/>
            <a:ext cx="28333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2 </a:t>
            </a:r>
            <a:endParaRPr lang="zh-CN" altLang="en-US" b="1" dirty="0">
              <a:solidFill>
                <a:schemeClr val="bg1"/>
              </a:solidFill>
              <a:latin typeface="黑体" panose="02010609060101010101" charset="-122"/>
              <a:ea typeface="黑体" panose="02010609060101010101" charset="-122"/>
            </a:endParaRPr>
          </a:p>
        </p:txBody>
      </p:sp>
      <p:sp>
        <p:nvSpPr>
          <p:cNvPr id="16" name="矩形 15"/>
          <p:cNvSpPr/>
          <p:nvPr/>
        </p:nvSpPr>
        <p:spPr>
          <a:xfrm>
            <a:off x="7920990" y="1110615"/>
            <a:ext cx="2760345"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3 </a:t>
            </a:r>
            <a:endParaRPr lang="zh-CN" altLang="en-US" b="1" dirty="0">
              <a:solidFill>
                <a:schemeClr val="bg1"/>
              </a:solidFill>
              <a:latin typeface="黑体" panose="02010609060101010101" charset="-122"/>
              <a:ea typeface="黑体" panose="02010609060101010101" charset="-122"/>
            </a:endParaRPr>
          </a:p>
        </p:txBody>
      </p:sp>
      <p:cxnSp>
        <p:nvCxnSpPr>
          <p:cNvPr id="41" name="直接连接符 40"/>
          <p:cNvCxnSpPr/>
          <p:nvPr>
            <p:custDataLst>
              <p:tags r:id="rId2"/>
            </p:custDataLst>
          </p:nvPr>
        </p:nvCxnSpPr>
        <p:spPr>
          <a:xfrm flipH="1">
            <a:off x="936625" y="6478061"/>
            <a:ext cx="9967595" cy="0"/>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42" name="组合 41"/>
          <p:cNvGrpSpPr/>
          <p:nvPr>
            <p:custDataLst>
              <p:tags r:id="rId3"/>
            </p:custDataLst>
          </p:nvPr>
        </p:nvGrpSpPr>
        <p:grpSpPr>
          <a:xfrm>
            <a:off x="241300" y="1630045"/>
            <a:ext cx="3300095" cy="4871720"/>
            <a:chOff x="-139064" y="1480201"/>
            <a:chExt cx="3300095" cy="4270215"/>
          </a:xfrm>
          <a:noFill/>
        </p:grpSpPr>
        <p:sp>
          <p:nvSpPr>
            <p:cNvPr id="43" name="圆角矩形 42"/>
            <p:cNvSpPr/>
            <p:nvPr>
              <p:custDataLst>
                <p:tags r:id="rId14"/>
              </p:custDataLst>
            </p:nvPr>
          </p:nvSpPr>
          <p:spPr>
            <a:xfrm>
              <a:off x="-139064" y="1480201"/>
              <a:ext cx="3300095" cy="3762375"/>
            </a:xfrm>
            <a:prstGeom prst="roundRect">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sz="1500" dirty="0">
                  <a:solidFill>
                    <a:schemeClr val="tx1"/>
                  </a:solidFill>
                  <a:latin typeface="黑体" panose="02010609060101010101" charset="-122"/>
                  <a:ea typeface="黑体" panose="02010609060101010101" charset="-122"/>
                </a:rPr>
                <a:t>Lorem ipsum dolor sit amet</a:t>
              </a:r>
            </a:p>
          </p:txBody>
        </p:sp>
        <p:sp>
          <p:nvSpPr>
            <p:cNvPr id="44" name="泪滴形 43"/>
            <p:cNvSpPr/>
            <p:nvPr>
              <p:custDataLst>
                <p:tags r:id="rId15"/>
              </p:custDataLst>
            </p:nvPr>
          </p:nvSpPr>
          <p:spPr>
            <a:xfrm rot="8100000">
              <a:off x="1173972" y="5030124"/>
              <a:ext cx="426786" cy="426786"/>
            </a:xfrm>
            <a:prstGeom prst="teardrop">
              <a:avLst>
                <a:gd name="adj" fmla="val 125412"/>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97500" lnSpcReduction="10000"/>
            </a:bodyPr>
            <a:lstStyle/>
            <a:p>
              <a:pPr algn="ctr"/>
              <a:endParaRPr lang="zh-CN" altLang="en-US">
                <a:solidFill>
                  <a:schemeClr val="tx1"/>
                </a:solidFill>
                <a:latin typeface="黑体" panose="02010609060101010101" charset="-122"/>
                <a:ea typeface="黑体" panose="02010609060101010101" charset="-122"/>
              </a:endParaRPr>
            </a:p>
          </p:txBody>
        </p:sp>
        <p:sp>
          <p:nvSpPr>
            <p:cNvPr id="45" name="椭圆 44"/>
            <p:cNvSpPr/>
            <p:nvPr>
              <p:custDataLst>
                <p:tags r:id="rId16"/>
              </p:custDataLst>
            </p:nvPr>
          </p:nvSpPr>
          <p:spPr>
            <a:xfrm rot="8100000">
              <a:off x="1273023" y="5129176"/>
              <a:ext cx="221664" cy="221664"/>
            </a:xfrm>
            <a:prstGeom prst="ellipse">
              <a:avLst/>
            </a:prstGeom>
            <a:solidFill>
              <a:schemeClr val="accent1">
                <a:lumMod val="60000"/>
                <a:lumOff val="40000"/>
              </a:schemeClr>
            </a:solidFill>
            <a:ln>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40000" lnSpcReduction="20000"/>
            </a:bodyPr>
            <a:lstStyle/>
            <a:p>
              <a:pPr algn="ctr"/>
              <a:endParaRPr lang="zh-CN" altLang="en-US">
                <a:solidFill>
                  <a:schemeClr val="tx1"/>
                </a:solidFill>
                <a:latin typeface="黑体" panose="02010609060101010101" charset="-122"/>
                <a:ea typeface="黑体" panose="02010609060101010101" charset="-122"/>
              </a:endParaRPr>
            </a:p>
          </p:txBody>
        </p:sp>
        <p:sp>
          <p:nvSpPr>
            <p:cNvPr id="46" name="椭圆 45"/>
            <p:cNvSpPr/>
            <p:nvPr>
              <p:custDataLst>
                <p:tags r:id="rId17"/>
              </p:custDataLst>
            </p:nvPr>
          </p:nvSpPr>
          <p:spPr>
            <a:xfrm>
              <a:off x="1343925" y="5663536"/>
              <a:ext cx="86880" cy="86880"/>
            </a:xfrm>
            <a:prstGeom prst="ellipse">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grpSp>
      <p:grpSp>
        <p:nvGrpSpPr>
          <p:cNvPr id="47" name="组合 46"/>
          <p:cNvGrpSpPr/>
          <p:nvPr>
            <p:custDataLst>
              <p:tags r:id="rId4"/>
            </p:custDataLst>
          </p:nvPr>
        </p:nvGrpSpPr>
        <p:grpSpPr>
          <a:xfrm>
            <a:off x="7731760" y="1661160"/>
            <a:ext cx="3248025" cy="4840605"/>
            <a:chOff x="4146250" y="-420020"/>
            <a:chExt cx="3248025" cy="4623385"/>
          </a:xfrm>
        </p:grpSpPr>
        <p:sp>
          <p:nvSpPr>
            <p:cNvPr id="48" name="圆角矩形 47"/>
            <p:cNvSpPr/>
            <p:nvPr>
              <p:custDataLst>
                <p:tags r:id="rId10"/>
              </p:custDataLst>
            </p:nvPr>
          </p:nvSpPr>
          <p:spPr>
            <a:xfrm>
              <a:off x="4146250" y="-420020"/>
              <a:ext cx="3248025" cy="4077335"/>
            </a:xfrm>
            <a:prstGeom prst="roundRect">
              <a:avLst/>
            </a:prstGeom>
            <a:noFill/>
            <a:ln w="38100">
              <a:solidFill>
                <a:srgbClr val="7030A0"/>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l"/>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
          <p:nvSpPr>
            <p:cNvPr id="49" name="泪滴形 48"/>
            <p:cNvSpPr/>
            <p:nvPr>
              <p:custDataLst>
                <p:tags r:id="rId11"/>
              </p:custDataLst>
            </p:nvPr>
          </p:nvSpPr>
          <p:spPr>
            <a:xfrm rot="8100000">
              <a:off x="5502466" y="3444863"/>
              <a:ext cx="426786" cy="426786"/>
            </a:xfrm>
            <a:prstGeom prst="teardrop">
              <a:avLst>
                <a:gd name="adj" fmla="val 125412"/>
              </a:avLst>
            </a:prstGeom>
            <a:solidFill>
              <a:srgbClr val="7030A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0" name="椭圆 49"/>
            <p:cNvSpPr/>
            <p:nvPr>
              <p:custDataLst>
                <p:tags r:id="rId12"/>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1" name="椭圆 50"/>
            <p:cNvSpPr/>
            <p:nvPr>
              <p:custDataLst>
                <p:tags r:id="rId13"/>
              </p:custDataLst>
            </p:nvPr>
          </p:nvSpPr>
          <p:spPr>
            <a:xfrm>
              <a:off x="5672419" y="411648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grpSp>
        <p:nvGrpSpPr>
          <p:cNvPr id="52" name="组合 51"/>
          <p:cNvGrpSpPr/>
          <p:nvPr>
            <p:custDataLst>
              <p:tags r:id="rId5"/>
            </p:custDataLst>
          </p:nvPr>
        </p:nvGrpSpPr>
        <p:grpSpPr>
          <a:xfrm>
            <a:off x="3908425" y="1661795"/>
            <a:ext cx="3546475" cy="4892040"/>
            <a:chOff x="1634658" y="370070"/>
            <a:chExt cx="3546475" cy="4587715"/>
          </a:xfrm>
        </p:grpSpPr>
        <p:sp>
          <p:nvSpPr>
            <p:cNvPr id="53" name="圆角矩形 52"/>
            <p:cNvSpPr/>
            <p:nvPr>
              <p:custDataLst>
                <p:tags r:id="rId6"/>
              </p:custDataLst>
            </p:nvPr>
          </p:nvSpPr>
          <p:spPr>
            <a:xfrm>
              <a:off x="1634658" y="370070"/>
              <a:ext cx="3546475" cy="4079755"/>
            </a:xfrm>
            <a:prstGeom prst="roundRect">
              <a:avLst/>
            </a:prstGeom>
            <a:no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Autofit/>
            </a:bodyPr>
            <a:lstStyle/>
            <a:p>
              <a:pPr algn="l"/>
              <a:r>
                <a:rPr lang="zh-CN" altLang="en-US" dirty="0">
                  <a:solidFill>
                    <a:schemeClr val="tx1"/>
                  </a:solidFill>
                  <a:latin typeface="黑体" panose="02010609060101010101" charset="-122"/>
                  <a:ea typeface="黑体" panose="02010609060101010101" charset="-122"/>
                </a:rPr>
                <a:t>Lorem ipsum dolor sit amet</a:t>
              </a:r>
            </a:p>
          </p:txBody>
        </p:sp>
        <p:sp>
          <p:nvSpPr>
            <p:cNvPr id="54" name="泪滴形 53"/>
            <p:cNvSpPr/>
            <p:nvPr>
              <p:custDataLst>
                <p:tags r:id="rId7"/>
              </p:custDataLst>
            </p:nvPr>
          </p:nvSpPr>
          <p:spPr>
            <a:xfrm rot="8100000">
              <a:off x="3338219" y="4237493"/>
              <a:ext cx="426786" cy="426786"/>
            </a:xfrm>
            <a:prstGeom prst="teardrop">
              <a:avLst>
                <a:gd name="adj" fmla="val 125412"/>
              </a:avLst>
            </a:prstGeom>
            <a:solidFill>
              <a:srgbClr val="CE8D3E"/>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5" name="椭圆 54"/>
            <p:cNvSpPr/>
            <p:nvPr>
              <p:custDataLst>
                <p:tags r:id="rId8"/>
              </p:custDataLst>
            </p:nvPr>
          </p:nvSpPr>
          <p:spPr>
            <a:xfrm rot="8100000">
              <a:off x="3437270" y="4336545"/>
              <a:ext cx="221664" cy="221664"/>
            </a:xfrm>
            <a:prstGeom prst="ellipse">
              <a:avLst/>
            </a:prstGeom>
            <a:solidFill>
              <a:sysClr val="window" lastClr="FFFFFF">
                <a:lumMod val="95000"/>
              </a:sysClr>
            </a:solidFill>
            <a:ln>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40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6" name="椭圆 55"/>
            <p:cNvSpPr/>
            <p:nvPr>
              <p:custDataLst>
                <p:tags r:id="rId9"/>
              </p:custDataLst>
            </p:nvPr>
          </p:nvSpPr>
          <p:spPr>
            <a:xfrm>
              <a:off x="3508172" y="4870905"/>
              <a:ext cx="86880" cy="86880"/>
            </a:xfrm>
            <a:prstGeom prst="ellipse">
              <a:avLst/>
            </a:prstGeom>
            <a:solidFill>
              <a:sysClr val="window" lastClr="FFFFFF">
                <a:lumMod val="95000"/>
              </a:sysClr>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分类任务</a:t>
            </a:r>
          </a:p>
        </p:txBody>
      </p:sp>
      <p:pic>
        <p:nvPicPr>
          <p:cNvPr id="12" name="图片 11" descr="03校标，中、英文校名组合"/>
          <p:cNvPicPr>
            <a:picLocks noChangeAspect="1"/>
          </p:cNvPicPr>
          <p:nvPr/>
        </p:nvPicPr>
        <p:blipFill>
          <a:blip r:embed="rId20">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460375" y="1110615"/>
            <a:ext cx="2901315"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1 </a:t>
            </a:r>
            <a:r>
              <a:rPr lang="zh-CN" altLang="en-US" b="1" dirty="0">
                <a:solidFill>
                  <a:schemeClr val="bg1"/>
                </a:solidFill>
                <a:latin typeface="黑体" panose="02010609060101010101" charset="-122"/>
                <a:ea typeface="黑体" panose="02010609060101010101" charset="-122"/>
              </a:rPr>
              <a:t>查找缺失值</a:t>
            </a:r>
          </a:p>
        </p:txBody>
      </p:sp>
      <p:sp>
        <p:nvSpPr>
          <p:cNvPr id="11" name="矩形 10"/>
          <p:cNvSpPr/>
          <p:nvPr/>
        </p:nvSpPr>
        <p:spPr>
          <a:xfrm>
            <a:off x="4272915" y="1110615"/>
            <a:ext cx="28333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2 </a:t>
            </a:r>
            <a:r>
              <a:rPr lang="zh-CN" altLang="en-US" b="1" dirty="0">
                <a:solidFill>
                  <a:schemeClr val="bg1"/>
                </a:solidFill>
                <a:latin typeface="黑体" panose="02010609060101010101" charset="-122"/>
                <a:ea typeface="黑体" panose="02010609060101010101" charset="-122"/>
              </a:rPr>
              <a:t>删掉没用的特征</a:t>
            </a:r>
          </a:p>
        </p:txBody>
      </p:sp>
      <p:sp>
        <p:nvSpPr>
          <p:cNvPr id="16" name="矩形 15"/>
          <p:cNvSpPr/>
          <p:nvPr/>
        </p:nvSpPr>
        <p:spPr>
          <a:xfrm>
            <a:off x="7920990" y="1110615"/>
            <a:ext cx="2760345"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3 </a:t>
            </a:r>
            <a:r>
              <a:rPr lang="zh-CN" altLang="en-US" b="1" dirty="0">
                <a:solidFill>
                  <a:schemeClr val="bg1"/>
                </a:solidFill>
                <a:latin typeface="黑体" panose="02010609060101010101" charset="-122"/>
                <a:ea typeface="黑体" panose="02010609060101010101" charset="-122"/>
              </a:rPr>
              <a:t>归一化</a:t>
            </a:r>
          </a:p>
        </p:txBody>
      </p:sp>
      <p:cxnSp>
        <p:nvCxnSpPr>
          <p:cNvPr id="41" name="直接连接符 40"/>
          <p:cNvCxnSpPr/>
          <p:nvPr>
            <p:custDataLst>
              <p:tags r:id="rId2"/>
            </p:custDataLst>
          </p:nvPr>
        </p:nvCxnSpPr>
        <p:spPr>
          <a:xfrm flipH="1">
            <a:off x="936625" y="6478061"/>
            <a:ext cx="9967595" cy="0"/>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42" name="组合 41"/>
          <p:cNvGrpSpPr/>
          <p:nvPr>
            <p:custDataLst>
              <p:tags r:id="rId3"/>
            </p:custDataLst>
          </p:nvPr>
        </p:nvGrpSpPr>
        <p:grpSpPr>
          <a:xfrm>
            <a:off x="241300" y="1630045"/>
            <a:ext cx="3300095" cy="4871720"/>
            <a:chOff x="-139064" y="1480201"/>
            <a:chExt cx="3300095" cy="4270215"/>
          </a:xfrm>
          <a:noFill/>
        </p:grpSpPr>
        <p:sp>
          <p:nvSpPr>
            <p:cNvPr id="43" name="圆角矩形 42"/>
            <p:cNvSpPr/>
            <p:nvPr>
              <p:custDataLst>
                <p:tags r:id="rId14"/>
              </p:custDataLst>
            </p:nvPr>
          </p:nvSpPr>
          <p:spPr>
            <a:xfrm>
              <a:off x="-139064" y="1480201"/>
              <a:ext cx="3300095" cy="3762375"/>
            </a:xfrm>
            <a:prstGeom prst="roundRect">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sz="1500" dirty="0">
                  <a:solidFill>
                    <a:schemeClr val="tx1"/>
                  </a:solidFill>
                  <a:latin typeface="黑体" panose="02010609060101010101" charset="-122"/>
                  <a:ea typeface="黑体" panose="02010609060101010101" charset="-122"/>
                </a:rPr>
                <a:t>Lorem ipsum dolor sit amet</a:t>
              </a:r>
            </a:p>
          </p:txBody>
        </p:sp>
        <p:sp>
          <p:nvSpPr>
            <p:cNvPr id="44" name="泪滴形 43"/>
            <p:cNvSpPr/>
            <p:nvPr>
              <p:custDataLst>
                <p:tags r:id="rId15"/>
              </p:custDataLst>
            </p:nvPr>
          </p:nvSpPr>
          <p:spPr>
            <a:xfrm rot="8100000">
              <a:off x="1173972" y="5030124"/>
              <a:ext cx="426786" cy="426786"/>
            </a:xfrm>
            <a:prstGeom prst="teardrop">
              <a:avLst>
                <a:gd name="adj" fmla="val 125412"/>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97500" lnSpcReduction="10000"/>
            </a:bodyPr>
            <a:lstStyle/>
            <a:p>
              <a:pPr algn="ctr"/>
              <a:endParaRPr lang="zh-CN" altLang="en-US">
                <a:solidFill>
                  <a:schemeClr val="tx1"/>
                </a:solidFill>
                <a:latin typeface="黑体" panose="02010609060101010101" charset="-122"/>
                <a:ea typeface="黑体" panose="02010609060101010101" charset="-122"/>
              </a:endParaRPr>
            </a:p>
          </p:txBody>
        </p:sp>
        <p:sp>
          <p:nvSpPr>
            <p:cNvPr id="45" name="椭圆 44"/>
            <p:cNvSpPr/>
            <p:nvPr>
              <p:custDataLst>
                <p:tags r:id="rId16"/>
              </p:custDataLst>
            </p:nvPr>
          </p:nvSpPr>
          <p:spPr>
            <a:xfrm rot="8100000">
              <a:off x="1273023" y="5129176"/>
              <a:ext cx="221664" cy="221664"/>
            </a:xfrm>
            <a:prstGeom prst="ellipse">
              <a:avLst/>
            </a:prstGeom>
            <a:solidFill>
              <a:schemeClr val="accent1">
                <a:lumMod val="60000"/>
                <a:lumOff val="40000"/>
              </a:schemeClr>
            </a:solidFill>
            <a:ln>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40000" lnSpcReduction="20000"/>
            </a:bodyPr>
            <a:lstStyle/>
            <a:p>
              <a:pPr algn="ctr"/>
              <a:endParaRPr lang="zh-CN" altLang="en-US">
                <a:solidFill>
                  <a:schemeClr val="tx1"/>
                </a:solidFill>
                <a:latin typeface="黑体" panose="02010609060101010101" charset="-122"/>
                <a:ea typeface="黑体" panose="02010609060101010101" charset="-122"/>
              </a:endParaRPr>
            </a:p>
          </p:txBody>
        </p:sp>
        <p:sp>
          <p:nvSpPr>
            <p:cNvPr id="46" name="椭圆 45"/>
            <p:cNvSpPr/>
            <p:nvPr>
              <p:custDataLst>
                <p:tags r:id="rId17"/>
              </p:custDataLst>
            </p:nvPr>
          </p:nvSpPr>
          <p:spPr>
            <a:xfrm>
              <a:off x="1343925" y="5663536"/>
              <a:ext cx="86880" cy="86880"/>
            </a:xfrm>
            <a:prstGeom prst="ellipse">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grpSp>
      <p:grpSp>
        <p:nvGrpSpPr>
          <p:cNvPr id="47" name="组合 46"/>
          <p:cNvGrpSpPr/>
          <p:nvPr>
            <p:custDataLst>
              <p:tags r:id="rId4"/>
            </p:custDataLst>
          </p:nvPr>
        </p:nvGrpSpPr>
        <p:grpSpPr>
          <a:xfrm>
            <a:off x="7731760" y="1661160"/>
            <a:ext cx="3248025" cy="4840605"/>
            <a:chOff x="4146250" y="-420020"/>
            <a:chExt cx="3248025" cy="4623385"/>
          </a:xfrm>
        </p:grpSpPr>
        <p:sp>
          <p:nvSpPr>
            <p:cNvPr id="48" name="圆角矩形 47"/>
            <p:cNvSpPr/>
            <p:nvPr>
              <p:custDataLst>
                <p:tags r:id="rId10"/>
              </p:custDataLst>
            </p:nvPr>
          </p:nvSpPr>
          <p:spPr>
            <a:xfrm>
              <a:off x="4146250" y="-420020"/>
              <a:ext cx="3248025" cy="4077335"/>
            </a:xfrm>
            <a:prstGeom prst="roundRect">
              <a:avLst/>
            </a:prstGeom>
            <a:noFill/>
            <a:ln w="38100">
              <a:solidFill>
                <a:srgbClr val="7030A0"/>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l"/>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
          <p:nvSpPr>
            <p:cNvPr id="49" name="泪滴形 48"/>
            <p:cNvSpPr/>
            <p:nvPr>
              <p:custDataLst>
                <p:tags r:id="rId11"/>
              </p:custDataLst>
            </p:nvPr>
          </p:nvSpPr>
          <p:spPr>
            <a:xfrm rot="8100000">
              <a:off x="5502466" y="3444863"/>
              <a:ext cx="426786" cy="426786"/>
            </a:xfrm>
            <a:prstGeom prst="teardrop">
              <a:avLst>
                <a:gd name="adj" fmla="val 125412"/>
              </a:avLst>
            </a:prstGeom>
            <a:solidFill>
              <a:srgbClr val="7030A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0" name="椭圆 49"/>
            <p:cNvSpPr/>
            <p:nvPr>
              <p:custDataLst>
                <p:tags r:id="rId12"/>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1" name="椭圆 50"/>
            <p:cNvSpPr/>
            <p:nvPr>
              <p:custDataLst>
                <p:tags r:id="rId13"/>
              </p:custDataLst>
            </p:nvPr>
          </p:nvSpPr>
          <p:spPr>
            <a:xfrm>
              <a:off x="5672419" y="411648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grpSp>
        <p:nvGrpSpPr>
          <p:cNvPr id="52" name="组合 51"/>
          <p:cNvGrpSpPr/>
          <p:nvPr>
            <p:custDataLst>
              <p:tags r:id="rId5"/>
            </p:custDataLst>
          </p:nvPr>
        </p:nvGrpSpPr>
        <p:grpSpPr>
          <a:xfrm>
            <a:off x="3908425" y="1661795"/>
            <a:ext cx="3546475" cy="4892040"/>
            <a:chOff x="1634658" y="370070"/>
            <a:chExt cx="3546475" cy="4587715"/>
          </a:xfrm>
        </p:grpSpPr>
        <p:sp>
          <p:nvSpPr>
            <p:cNvPr id="53" name="圆角矩形 52"/>
            <p:cNvSpPr/>
            <p:nvPr>
              <p:custDataLst>
                <p:tags r:id="rId6"/>
              </p:custDataLst>
            </p:nvPr>
          </p:nvSpPr>
          <p:spPr>
            <a:xfrm>
              <a:off x="1634658" y="370070"/>
              <a:ext cx="3546475" cy="4079755"/>
            </a:xfrm>
            <a:prstGeom prst="roundRect">
              <a:avLst/>
            </a:prstGeom>
            <a:no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Autofit/>
            </a:bodyPr>
            <a:lstStyle/>
            <a:p>
              <a:pPr algn="l"/>
              <a:r>
                <a:rPr lang="zh-CN" altLang="en-US" dirty="0">
                  <a:solidFill>
                    <a:schemeClr val="tx1"/>
                  </a:solidFill>
                  <a:latin typeface="黑体" panose="02010609060101010101" charset="-122"/>
                  <a:ea typeface="黑体" panose="02010609060101010101" charset="-122"/>
                </a:rPr>
                <a:t>Lorem ipsum dolor sit amet</a:t>
              </a:r>
            </a:p>
          </p:txBody>
        </p:sp>
        <p:sp>
          <p:nvSpPr>
            <p:cNvPr id="54" name="泪滴形 53"/>
            <p:cNvSpPr/>
            <p:nvPr>
              <p:custDataLst>
                <p:tags r:id="rId7"/>
              </p:custDataLst>
            </p:nvPr>
          </p:nvSpPr>
          <p:spPr>
            <a:xfrm rot="8100000">
              <a:off x="3338219" y="4237493"/>
              <a:ext cx="426786" cy="426786"/>
            </a:xfrm>
            <a:prstGeom prst="teardrop">
              <a:avLst>
                <a:gd name="adj" fmla="val 125412"/>
              </a:avLst>
            </a:prstGeom>
            <a:solidFill>
              <a:srgbClr val="CE8D3E"/>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5" name="椭圆 54"/>
            <p:cNvSpPr/>
            <p:nvPr>
              <p:custDataLst>
                <p:tags r:id="rId8"/>
              </p:custDataLst>
            </p:nvPr>
          </p:nvSpPr>
          <p:spPr>
            <a:xfrm rot="8100000">
              <a:off x="3437270" y="4336545"/>
              <a:ext cx="221664" cy="221664"/>
            </a:xfrm>
            <a:prstGeom prst="ellipse">
              <a:avLst/>
            </a:prstGeom>
            <a:solidFill>
              <a:sysClr val="window" lastClr="FFFFFF">
                <a:lumMod val="95000"/>
              </a:sysClr>
            </a:solidFill>
            <a:ln>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40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6" name="椭圆 55"/>
            <p:cNvSpPr/>
            <p:nvPr>
              <p:custDataLst>
                <p:tags r:id="rId9"/>
              </p:custDataLst>
            </p:nvPr>
          </p:nvSpPr>
          <p:spPr>
            <a:xfrm>
              <a:off x="3508172" y="4870905"/>
              <a:ext cx="86880" cy="86880"/>
            </a:xfrm>
            <a:prstGeom prst="ellipse">
              <a:avLst/>
            </a:prstGeom>
            <a:solidFill>
              <a:sysClr val="window" lastClr="FFFFFF">
                <a:lumMod val="95000"/>
              </a:sysClr>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随机森林优化</a:t>
            </a:r>
          </a:p>
        </p:txBody>
      </p:sp>
      <p:pic>
        <p:nvPicPr>
          <p:cNvPr id="12" name="图片 11" descr="03校标，中、英文校名组合"/>
          <p:cNvPicPr>
            <a:picLocks noChangeAspect="1"/>
          </p:cNvPicPr>
          <p:nvPr/>
        </p:nvPicPr>
        <p:blipFill>
          <a:blip r:embed="rId2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450850" y="111061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1</a:t>
            </a:r>
          </a:p>
        </p:txBody>
      </p:sp>
      <p:sp>
        <p:nvSpPr>
          <p:cNvPr id="38" name="矩形: 圆角 35"/>
          <p:cNvSpPr/>
          <p:nvPr/>
        </p:nvSpPr>
        <p:spPr>
          <a:xfrm>
            <a:off x="450850" y="1549400"/>
            <a:ext cx="4344670" cy="96647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endParaRPr lang="zh-CN" altLang="en-US" sz="2000" spc="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1" name="矩形 10"/>
          <p:cNvSpPr/>
          <p:nvPr/>
        </p:nvSpPr>
        <p:spPr>
          <a:xfrm>
            <a:off x="453390" y="261302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2</a:t>
            </a:r>
          </a:p>
        </p:txBody>
      </p:sp>
      <p:sp>
        <p:nvSpPr>
          <p:cNvPr id="13" name="矩形: 圆角 35"/>
          <p:cNvSpPr/>
          <p:nvPr/>
        </p:nvSpPr>
        <p:spPr>
          <a:xfrm>
            <a:off x="453390" y="305181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6" name="矩形 15"/>
          <p:cNvSpPr/>
          <p:nvPr/>
        </p:nvSpPr>
        <p:spPr>
          <a:xfrm>
            <a:off x="453390" y="462724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3</a:t>
            </a:r>
          </a:p>
        </p:txBody>
      </p:sp>
      <p:sp>
        <p:nvSpPr>
          <p:cNvPr id="18" name="矩形: 圆角 35"/>
          <p:cNvSpPr/>
          <p:nvPr/>
        </p:nvSpPr>
        <p:spPr>
          <a:xfrm>
            <a:off x="452120" y="506603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b="1"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cxnSp>
        <p:nvCxnSpPr>
          <p:cNvPr id="41" name="直接连接符 40"/>
          <p:cNvCxnSpPr/>
          <p:nvPr>
            <p:custDataLst>
              <p:tags r:id="rId2"/>
            </p:custDataLst>
          </p:nvPr>
        </p:nvCxnSpPr>
        <p:spPr>
          <a:xfrm flipH="1">
            <a:off x="5111750" y="3301156"/>
            <a:ext cx="7080250" cy="2572594"/>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42" name="组合 41"/>
          <p:cNvGrpSpPr/>
          <p:nvPr>
            <p:custDataLst>
              <p:tags r:id="rId3"/>
            </p:custDataLst>
          </p:nvPr>
        </p:nvGrpSpPr>
        <p:grpSpPr>
          <a:xfrm>
            <a:off x="5393056" y="2985786"/>
            <a:ext cx="1458338" cy="2567780"/>
            <a:chOff x="654686" y="3182636"/>
            <a:chExt cx="1458338" cy="2567780"/>
          </a:xfrm>
          <a:noFill/>
        </p:grpSpPr>
        <p:sp>
          <p:nvSpPr>
            <p:cNvPr id="43" name="圆角矩形 42"/>
            <p:cNvSpPr/>
            <p:nvPr>
              <p:custDataLst>
                <p:tags r:id="rId18"/>
              </p:custDataLst>
            </p:nvPr>
          </p:nvSpPr>
          <p:spPr>
            <a:xfrm>
              <a:off x="654686" y="3182636"/>
              <a:ext cx="1458338" cy="2059975"/>
            </a:xfrm>
            <a:prstGeom prst="roundRect">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sz="1500" dirty="0">
                  <a:solidFill>
                    <a:schemeClr val="tx1"/>
                  </a:solidFill>
                  <a:latin typeface="黑体" panose="02010609060101010101" charset="-122"/>
                  <a:ea typeface="黑体" panose="02010609060101010101" charset="-122"/>
                </a:rPr>
                <a:t>Lorem ipsum dolor sit amet</a:t>
              </a:r>
            </a:p>
          </p:txBody>
        </p:sp>
        <p:sp>
          <p:nvSpPr>
            <p:cNvPr id="44" name="泪滴形 43"/>
            <p:cNvSpPr/>
            <p:nvPr>
              <p:custDataLst>
                <p:tags r:id="rId19"/>
              </p:custDataLst>
            </p:nvPr>
          </p:nvSpPr>
          <p:spPr>
            <a:xfrm rot="8100000">
              <a:off x="1173972" y="5030124"/>
              <a:ext cx="426786" cy="426786"/>
            </a:xfrm>
            <a:prstGeom prst="teardrop">
              <a:avLst>
                <a:gd name="adj" fmla="val 125412"/>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80000" lnSpcReduction="10000"/>
            </a:bodyPr>
            <a:lstStyle/>
            <a:p>
              <a:pPr algn="ctr"/>
              <a:endParaRPr lang="zh-CN" altLang="en-US">
                <a:solidFill>
                  <a:schemeClr val="tx1"/>
                </a:solidFill>
                <a:latin typeface="黑体" panose="02010609060101010101" charset="-122"/>
                <a:ea typeface="黑体" panose="02010609060101010101" charset="-122"/>
              </a:endParaRPr>
            </a:p>
          </p:txBody>
        </p:sp>
        <p:sp>
          <p:nvSpPr>
            <p:cNvPr id="45" name="椭圆 44"/>
            <p:cNvSpPr/>
            <p:nvPr>
              <p:custDataLst>
                <p:tags r:id="rId20"/>
              </p:custDataLst>
            </p:nvPr>
          </p:nvSpPr>
          <p:spPr>
            <a:xfrm rot="8100000">
              <a:off x="1273023" y="5129176"/>
              <a:ext cx="221664" cy="221664"/>
            </a:xfrm>
            <a:prstGeom prst="ellipse">
              <a:avLst/>
            </a:prstGeom>
            <a:solidFill>
              <a:schemeClr val="accent1">
                <a:lumMod val="60000"/>
                <a:lumOff val="40000"/>
              </a:schemeClr>
            </a:solidFill>
            <a:ln>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sp>
          <p:nvSpPr>
            <p:cNvPr id="46" name="椭圆 45"/>
            <p:cNvSpPr/>
            <p:nvPr>
              <p:custDataLst>
                <p:tags r:id="rId21"/>
              </p:custDataLst>
            </p:nvPr>
          </p:nvSpPr>
          <p:spPr>
            <a:xfrm>
              <a:off x="1343925" y="5663536"/>
              <a:ext cx="86880" cy="86880"/>
            </a:xfrm>
            <a:prstGeom prst="ellipse">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grpSp>
      <p:grpSp>
        <p:nvGrpSpPr>
          <p:cNvPr id="47" name="组合 46"/>
          <p:cNvGrpSpPr/>
          <p:nvPr>
            <p:custDataLst>
              <p:tags r:id="rId4"/>
            </p:custDataLst>
          </p:nvPr>
        </p:nvGrpSpPr>
        <p:grpSpPr>
          <a:xfrm>
            <a:off x="9722185" y="1400525"/>
            <a:ext cx="1458338" cy="2567780"/>
            <a:chOff x="4983180" y="1597375"/>
            <a:chExt cx="1458338" cy="2567780"/>
          </a:xfrm>
        </p:grpSpPr>
        <p:sp>
          <p:nvSpPr>
            <p:cNvPr id="48" name="圆角矩形 47"/>
            <p:cNvSpPr/>
            <p:nvPr>
              <p:custDataLst>
                <p:tags r:id="rId14"/>
              </p:custDataLst>
            </p:nvPr>
          </p:nvSpPr>
          <p:spPr>
            <a:xfrm>
              <a:off x="4983180" y="1597375"/>
              <a:ext cx="1458338" cy="2059975"/>
            </a:xfrm>
            <a:prstGeom prst="roundRect">
              <a:avLst/>
            </a:prstGeom>
            <a:noFill/>
            <a:ln w="38100">
              <a:solidFill>
                <a:srgbClr val="7030A0"/>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cs typeface="黑体" panose="02010609060101010101" charset="-122"/>
                </a:rPr>
                <a:t>Lorem ipsum dolor sit amet</a:t>
              </a:r>
            </a:p>
          </p:txBody>
        </p:sp>
        <p:sp>
          <p:nvSpPr>
            <p:cNvPr id="49" name="泪滴形 48"/>
            <p:cNvSpPr/>
            <p:nvPr>
              <p:custDataLst>
                <p:tags r:id="rId15"/>
              </p:custDataLst>
            </p:nvPr>
          </p:nvSpPr>
          <p:spPr>
            <a:xfrm rot="8100000">
              <a:off x="5502466" y="3444863"/>
              <a:ext cx="426786" cy="426786"/>
            </a:xfrm>
            <a:prstGeom prst="teardrop">
              <a:avLst>
                <a:gd name="adj" fmla="val 125412"/>
              </a:avLst>
            </a:prstGeom>
            <a:solidFill>
              <a:srgbClr val="7030A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0" name="椭圆 49"/>
            <p:cNvSpPr/>
            <p:nvPr>
              <p:custDataLst>
                <p:tags r:id="rId16"/>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1" name="椭圆 50"/>
            <p:cNvSpPr/>
            <p:nvPr>
              <p:custDataLst>
                <p:tags r:id="rId17"/>
              </p:custDataLst>
            </p:nvPr>
          </p:nvSpPr>
          <p:spPr>
            <a:xfrm>
              <a:off x="5672419" y="407827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grpSp>
        <p:nvGrpSpPr>
          <p:cNvPr id="52" name="组合 51"/>
          <p:cNvGrpSpPr/>
          <p:nvPr>
            <p:custDataLst>
              <p:tags r:id="rId5"/>
            </p:custDataLst>
          </p:nvPr>
        </p:nvGrpSpPr>
        <p:grpSpPr>
          <a:xfrm>
            <a:off x="7557938" y="2193155"/>
            <a:ext cx="1458338" cy="2567780"/>
            <a:chOff x="2818933" y="2390005"/>
            <a:chExt cx="1458338" cy="2567780"/>
          </a:xfrm>
        </p:grpSpPr>
        <p:sp>
          <p:nvSpPr>
            <p:cNvPr id="53" name="圆角矩形 52"/>
            <p:cNvSpPr/>
            <p:nvPr>
              <p:custDataLst>
                <p:tags r:id="rId10"/>
              </p:custDataLst>
            </p:nvPr>
          </p:nvSpPr>
          <p:spPr>
            <a:xfrm>
              <a:off x="2818933" y="2390005"/>
              <a:ext cx="1458338" cy="2059975"/>
            </a:xfrm>
            <a:prstGeom prst="roundRect">
              <a:avLst/>
            </a:prstGeom>
            <a:no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rPr>
                <a:t>Lorem ipsum dolor sit amet</a:t>
              </a:r>
            </a:p>
          </p:txBody>
        </p:sp>
        <p:sp>
          <p:nvSpPr>
            <p:cNvPr id="54" name="泪滴形 53"/>
            <p:cNvSpPr/>
            <p:nvPr>
              <p:custDataLst>
                <p:tags r:id="rId11"/>
              </p:custDataLst>
            </p:nvPr>
          </p:nvSpPr>
          <p:spPr>
            <a:xfrm rot="8100000">
              <a:off x="3338219" y="4237493"/>
              <a:ext cx="426786" cy="426786"/>
            </a:xfrm>
            <a:prstGeom prst="teardrop">
              <a:avLst>
                <a:gd name="adj" fmla="val 125412"/>
              </a:avLst>
            </a:prstGeom>
            <a:solidFill>
              <a:srgbClr val="CE8D3E"/>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5" name="椭圆 54"/>
            <p:cNvSpPr/>
            <p:nvPr>
              <p:custDataLst>
                <p:tags r:id="rId12"/>
              </p:custDataLst>
            </p:nvPr>
          </p:nvSpPr>
          <p:spPr>
            <a:xfrm rot="8100000">
              <a:off x="3437270" y="4336545"/>
              <a:ext cx="221664" cy="221664"/>
            </a:xfrm>
            <a:prstGeom prst="ellipse">
              <a:avLst/>
            </a:prstGeom>
            <a:solidFill>
              <a:sysClr val="window" lastClr="FFFFFF">
                <a:lumMod val="95000"/>
              </a:sysClr>
            </a:solidFill>
            <a:ln>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6" name="椭圆 55"/>
            <p:cNvSpPr/>
            <p:nvPr>
              <p:custDataLst>
                <p:tags r:id="rId13"/>
              </p:custDataLst>
            </p:nvPr>
          </p:nvSpPr>
          <p:spPr>
            <a:xfrm>
              <a:off x="3508172" y="4870905"/>
              <a:ext cx="86880" cy="86880"/>
            </a:xfrm>
            <a:prstGeom prst="ellipse">
              <a:avLst/>
            </a:prstGeom>
            <a:solidFill>
              <a:sysClr val="window" lastClr="FFFFFF">
                <a:lumMod val="95000"/>
              </a:sysClr>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sp>
        <p:nvSpPr>
          <p:cNvPr id="57" name="文本框 56"/>
          <p:cNvSpPr txBox="1"/>
          <p:nvPr>
            <p:custDataLst>
              <p:tags r:id="rId6"/>
            </p:custDataLst>
          </p:nvPr>
        </p:nvSpPr>
        <p:spPr>
          <a:xfrm>
            <a:off x="5652034" y="5686121"/>
            <a:ext cx="1905904" cy="369332"/>
          </a:xfrm>
          <a:prstGeom prst="rect">
            <a:avLst/>
          </a:prstGeom>
          <a:noFill/>
        </p:spPr>
        <p:txBody>
          <a:bodyPr wrap="square" rtlCol="0">
            <a:normAutofit/>
          </a:bodyPr>
          <a:lstStyle/>
          <a:p>
            <a:pPr algn="ctr"/>
            <a:r>
              <a:rPr lang="en-US" altLang="zh-CN" dirty="0">
                <a:solidFill>
                  <a:schemeClr val="tx1"/>
                </a:solidFill>
                <a:latin typeface="黑体" panose="02010609060101010101" charset="-122"/>
                <a:ea typeface="黑体" panose="02010609060101010101" charset="-122"/>
                <a:cs typeface="黑体" panose="02010609060101010101" charset="-122"/>
                <a:sym typeface="+mn-ea"/>
              </a:rPr>
              <a:t>1</a:t>
            </a:r>
          </a:p>
        </p:txBody>
      </p:sp>
      <p:sp>
        <p:nvSpPr>
          <p:cNvPr id="58" name="文本框 57"/>
          <p:cNvSpPr txBox="1"/>
          <p:nvPr>
            <p:custDataLst>
              <p:tags r:id="rId7"/>
            </p:custDataLst>
          </p:nvPr>
        </p:nvSpPr>
        <p:spPr>
          <a:xfrm>
            <a:off x="7760390" y="4927164"/>
            <a:ext cx="1905904" cy="369332"/>
          </a:xfrm>
          <a:prstGeom prst="rect">
            <a:avLst/>
          </a:prstGeom>
          <a:noFill/>
        </p:spPr>
        <p:txBody>
          <a:bodyPr wrap="square" rtlCol="0">
            <a:normAutofit/>
          </a:bodyPr>
          <a:lstStyle/>
          <a:p>
            <a:r>
              <a:rPr lang="zh-CN" altLang="en-US" dirty="0">
                <a:latin typeface="黑体" panose="02010609060101010101" charset="-122"/>
                <a:ea typeface="黑体" panose="02010609060101010101" charset="-122"/>
                <a:cs typeface="黑体" panose="02010609060101010101" charset="-122"/>
              </a:rPr>
              <a:t>2</a:t>
            </a:r>
          </a:p>
        </p:txBody>
      </p:sp>
      <p:sp>
        <p:nvSpPr>
          <p:cNvPr id="59" name="文本框 58"/>
          <p:cNvSpPr txBox="1"/>
          <p:nvPr>
            <p:custDataLst>
              <p:tags r:id="rId8"/>
            </p:custDataLst>
          </p:nvPr>
        </p:nvSpPr>
        <p:spPr>
          <a:xfrm>
            <a:off x="9868746" y="4168206"/>
            <a:ext cx="1905904" cy="369332"/>
          </a:xfrm>
          <a:prstGeom prst="rect">
            <a:avLst/>
          </a:prstGeom>
          <a:noFill/>
        </p:spPr>
        <p:txBody>
          <a:bodyPr wrap="square" rtlCol="0">
            <a:normAutofit/>
          </a:bodyPr>
          <a:lstStyle/>
          <a:p>
            <a:r>
              <a:rPr lang="en-US" altLang="zh-CN" dirty="0">
                <a:latin typeface="黑体" panose="02010609060101010101" charset="-122"/>
                <a:ea typeface="黑体" panose="02010609060101010101" charset="-122"/>
                <a:cs typeface="黑体" panose="02010609060101010101" charset="-122"/>
              </a:rPr>
              <a:t>3</a:t>
            </a:r>
          </a:p>
        </p:txBody>
      </p:sp>
      <p:sp>
        <p:nvSpPr>
          <p:cNvPr id="60" name="TextBox 26"/>
          <p:cNvSpPr txBox="1"/>
          <p:nvPr>
            <p:custDataLst>
              <p:tags r:id="rId9"/>
            </p:custDataLst>
          </p:nvPr>
        </p:nvSpPr>
        <p:spPr>
          <a:xfrm>
            <a:off x="4248904" y="5897481"/>
            <a:ext cx="5904413" cy="461665"/>
          </a:xfrm>
          <a:prstGeom prst="rect">
            <a:avLst/>
          </a:prstGeom>
          <a:noFill/>
        </p:spPr>
        <p:txBody>
          <a:bodyPr wrap="square" rtlCol="0">
            <a:normAutofit/>
          </a:bodyPr>
          <a:lstStyle/>
          <a:p>
            <a:pPr algn="r"/>
            <a:r>
              <a:rPr lang="zh-CN" altLang="en-US" b="1" dirty="0">
                <a:latin typeface="黑体" panose="02010609060101010101" charset="-122"/>
                <a:ea typeface="黑体" panose="02010609060101010101" charset="-122"/>
              </a:rPr>
              <a:t>研究进程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en-US" altLang="zh-CN" sz="4000" b="1" spc="400" dirty="0">
                <a:solidFill>
                  <a:schemeClr val="tx1">
                    <a:lumMod val="75000"/>
                    <a:lumOff val="25000"/>
                  </a:schemeClr>
                </a:solidFill>
                <a:latin typeface="黑体" panose="02010609060101010101" charset="-122"/>
                <a:ea typeface="黑体" panose="02010609060101010101" charset="-122"/>
              </a:rPr>
              <a:t>SVM</a:t>
            </a:r>
            <a:r>
              <a:rPr lang="zh-CN" altLang="en-US" sz="4000" b="1" spc="400" dirty="0">
                <a:solidFill>
                  <a:schemeClr val="tx1">
                    <a:lumMod val="75000"/>
                    <a:lumOff val="25000"/>
                  </a:schemeClr>
                </a:solidFill>
                <a:latin typeface="黑体" panose="02010609060101010101" charset="-122"/>
                <a:ea typeface="黑体" panose="02010609060101010101" charset="-122"/>
              </a:rPr>
              <a:t>优化</a:t>
            </a:r>
          </a:p>
        </p:txBody>
      </p:sp>
      <p:pic>
        <p:nvPicPr>
          <p:cNvPr id="12" name="图片 11" descr="03校标，中、英文校名组合"/>
          <p:cNvPicPr>
            <a:picLocks noChangeAspect="1"/>
          </p:cNvPicPr>
          <p:nvPr/>
        </p:nvPicPr>
        <p:blipFill>
          <a:blip r:embed="rId2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450850" y="111061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1</a:t>
            </a:r>
          </a:p>
        </p:txBody>
      </p:sp>
      <p:sp>
        <p:nvSpPr>
          <p:cNvPr id="38" name="矩形: 圆角 35"/>
          <p:cNvSpPr/>
          <p:nvPr/>
        </p:nvSpPr>
        <p:spPr>
          <a:xfrm>
            <a:off x="450850" y="1549400"/>
            <a:ext cx="4344670" cy="96647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endParaRPr lang="zh-CN" altLang="en-US" sz="2000" spc="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1" name="矩形 10"/>
          <p:cNvSpPr/>
          <p:nvPr/>
        </p:nvSpPr>
        <p:spPr>
          <a:xfrm>
            <a:off x="453390" y="261302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2</a:t>
            </a:r>
          </a:p>
        </p:txBody>
      </p:sp>
      <p:sp>
        <p:nvSpPr>
          <p:cNvPr id="13" name="矩形: 圆角 35"/>
          <p:cNvSpPr/>
          <p:nvPr/>
        </p:nvSpPr>
        <p:spPr>
          <a:xfrm>
            <a:off x="453390" y="305181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6" name="矩形 15"/>
          <p:cNvSpPr/>
          <p:nvPr/>
        </p:nvSpPr>
        <p:spPr>
          <a:xfrm>
            <a:off x="453390" y="462724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3</a:t>
            </a:r>
          </a:p>
        </p:txBody>
      </p:sp>
      <p:sp>
        <p:nvSpPr>
          <p:cNvPr id="18" name="矩形: 圆角 35"/>
          <p:cNvSpPr/>
          <p:nvPr/>
        </p:nvSpPr>
        <p:spPr>
          <a:xfrm>
            <a:off x="452120" y="506603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b="1"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cxnSp>
        <p:nvCxnSpPr>
          <p:cNvPr id="41" name="直接连接符 40"/>
          <p:cNvCxnSpPr/>
          <p:nvPr>
            <p:custDataLst>
              <p:tags r:id="rId2"/>
            </p:custDataLst>
          </p:nvPr>
        </p:nvCxnSpPr>
        <p:spPr>
          <a:xfrm flipH="1">
            <a:off x="5111750" y="3301156"/>
            <a:ext cx="7080250" cy="2572594"/>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42" name="组合 41"/>
          <p:cNvGrpSpPr/>
          <p:nvPr>
            <p:custDataLst>
              <p:tags r:id="rId3"/>
            </p:custDataLst>
          </p:nvPr>
        </p:nvGrpSpPr>
        <p:grpSpPr>
          <a:xfrm>
            <a:off x="5393056" y="2985786"/>
            <a:ext cx="1458338" cy="2567780"/>
            <a:chOff x="654686" y="3182636"/>
            <a:chExt cx="1458338" cy="2567780"/>
          </a:xfrm>
          <a:noFill/>
        </p:grpSpPr>
        <p:sp>
          <p:nvSpPr>
            <p:cNvPr id="43" name="圆角矩形 42"/>
            <p:cNvSpPr/>
            <p:nvPr>
              <p:custDataLst>
                <p:tags r:id="rId18"/>
              </p:custDataLst>
            </p:nvPr>
          </p:nvSpPr>
          <p:spPr>
            <a:xfrm>
              <a:off x="654686" y="3182636"/>
              <a:ext cx="1458338" cy="2059975"/>
            </a:xfrm>
            <a:prstGeom prst="roundRect">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sz="1500" dirty="0">
                  <a:solidFill>
                    <a:schemeClr val="tx1"/>
                  </a:solidFill>
                  <a:latin typeface="黑体" panose="02010609060101010101" charset="-122"/>
                  <a:ea typeface="黑体" panose="02010609060101010101" charset="-122"/>
                </a:rPr>
                <a:t>Lorem ipsum dolor sit amet</a:t>
              </a:r>
            </a:p>
          </p:txBody>
        </p:sp>
        <p:sp>
          <p:nvSpPr>
            <p:cNvPr id="44" name="泪滴形 43"/>
            <p:cNvSpPr/>
            <p:nvPr>
              <p:custDataLst>
                <p:tags r:id="rId19"/>
              </p:custDataLst>
            </p:nvPr>
          </p:nvSpPr>
          <p:spPr>
            <a:xfrm rot="8100000">
              <a:off x="1173972" y="5030124"/>
              <a:ext cx="426786" cy="426786"/>
            </a:xfrm>
            <a:prstGeom prst="teardrop">
              <a:avLst>
                <a:gd name="adj" fmla="val 125412"/>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80000" lnSpcReduction="10000"/>
            </a:bodyPr>
            <a:lstStyle/>
            <a:p>
              <a:pPr algn="ctr"/>
              <a:endParaRPr lang="zh-CN" altLang="en-US">
                <a:solidFill>
                  <a:schemeClr val="tx1"/>
                </a:solidFill>
                <a:latin typeface="黑体" panose="02010609060101010101" charset="-122"/>
                <a:ea typeface="黑体" panose="02010609060101010101" charset="-122"/>
              </a:endParaRPr>
            </a:p>
          </p:txBody>
        </p:sp>
        <p:sp>
          <p:nvSpPr>
            <p:cNvPr id="45" name="椭圆 44"/>
            <p:cNvSpPr/>
            <p:nvPr>
              <p:custDataLst>
                <p:tags r:id="rId20"/>
              </p:custDataLst>
            </p:nvPr>
          </p:nvSpPr>
          <p:spPr>
            <a:xfrm rot="8100000">
              <a:off x="1273023" y="5129176"/>
              <a:ext cx="221664" cy="221664"/>
            </a:xfrm>
            <a:prstGeom prst="ellipse">
              <a:avLst/>
            </a:prstGeom>
            <a:solidFill>
              <a:schemeClr val="accent1">
                <a:lumMod val="60000"/>
                <a:lumOff val="40000"/>
              </a:schemeClr>
            </a:solidFill>
            <a:ln>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sp>
          <p:nvSpPr>
            <p:cNvPr id="46" name="椭圆 45"/>
            <p:cNvSpPr/>
            <p:nvPr>
              <p:custDataLst>
                <p:tags r:id="rId21"/>
              </p:custDataLst>
            </p:nvPr>
          </p:nvSpPr>
          <p:spPr>
            <a:xfrm>
              <a:off x="1343925" y="5663536"/>
              <a:ext cx="86880" cy="86880"/>
            </a:xfrm>
            <a:prstGeom prst="ellipse">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grpSp>
      <p:grpSp>
        <p:nvGrpSpPr>
          <p:cNvPr id="47" name="组合 46"/>
          <p:cNvGrpSpPr/>
          <p:nvPr>
            <p:custDataLst>
              <p:tags r:id="rId4"/>
            </p:custDataLst>
          </p:nvPr>
        </p:nvGrpSpPr>
        <p:grpSpPr>
          <a:xfrm>
            <a:off x="9722185" y="1400525"/>
            <a:ext cx="1458338" cy="2567780"/>
            <a:chOff x="4983180" y="1597375"/>
            <a:chExt cx="1458338" cy="2567780"/>
          </a:xfrm>
        </p:grpSpPr>
        <p:sp>
          <p:nvSpPr>
            <p:cNvPr id="48" name="圆角矩形 47"/>
            <p:cNvSpPr/>
            <p:nvPr>
              <p:custDataLst>
                <p:tags r:id="rId14"/>
              </p:custDataLst>
            </p:nvPr>
          </p:nvSpPr>
          <p:spPr>
            <a:xfrm>
              <a:off x="4983180" y="1597375"/>
              <a:ext cx="1458338" cy="2059975"/>
            </a:xfrm>
            <a:prstGeom prst="roundRect">
              <a:avLst/>
            </a:prstGeom>
            <a:noFill/>
            <a:ln w="38100">
              <a:solidFill>
                <a:srgbClr val="7030A0"/>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cs typeface="黑体" panose="02010609060101010101" charset="-122"/>
                </a:rPr>
                <a:t>Lorem ipsum dolor sit amet</a:t>
              </a:r>
            </a:p>
          </p:txBody>
        </p:sp>
        <p:sp>
          <p:nvSpPr>
            <p:cNvPr id="49" name="泪滴形 48"/>
            <p:cNvSpPr/>
            <p:nvPr>
              <p:custDataLst>
                <p:tags r:id="rId15"/>
              </p:custDataLst>
            </p:nvPr>
          </p:nvSpPr>
          <p:spPr>
            <a:xfrm rot="8100000">
              <a:off x="5502466" y="3444863"/>
              <a:ext cx="426786" cy="426786"/>
            </a:xfrm>
            <a:prstGeom prst="teardrop">
              <a:avLst>
                <a:gd name="adj" fmla="val 125412"/>
              </a:avLst>
            </a:prstGeom>
            <a:solidFill>
              <a:srgbClr val="7030A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0" name="椭圆 49"/>
            <p:cNvSpPr/>
            <p:nvPr>
              <p:custDataLst>
                <p:tags r:id="rId16"/>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1" name="椭圆 50"/>
            <p:cNvSpPr/>
            <p:nvPr>
              <p:custDataLst>
                <p:tags r:id="rId17"/>
              </p:custDataLst>
            </p:nvPr>
          </p:nvSpPr>
          <p:spPr>
            <a:xfrm>
              <a:off x="5672419" y="407827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grpSp>
        <p:nvGrpSpPr>
          <p:cNvPr id="52" name="组合 51"/>
          <p:cNvGrpSpPr/>
          <p:nvPr>
            <p:custDataLst>
              <p:tags r:id="rId5"/>
            </p:custDataLst>
          </p:nvPr>
        </p:nvGrpSpPr>
        <p:grpSpPr>
          <a:xfrm>
            <a:off x="7557938" y="2193155"/>
            <a:ext cx="1458338" cy="2567780"/>
            <a:chOff x="2818933" y="2390005"/>
            <a:chExt cx="1458338" cy="2567780"/>
          </a:xfrm>
        </p:grpSpPr>
        <p:sp>
          <p:nvSpPr>
            <p:cNvPr id="53" name="圆角矩形 52"/>
            <p:cNvSpPr/>
            <p:nvPr>
              <p:custDataLst>
                <p:tags r:id="rId10"/>
              </p:custDataLst>
            </p:nvPr>
          </p:nvSpPr>
          <p:spPr>
            <a:xfrm>
              <a:off x="2818933" y="2390005"/>
              <a:ext cx="1458338" cy="2059975"/>
            </a:xfrm>
            <a:prstGeom prst="roundRect">
              <a:avLst/>
            </a:prstGeom>
            <a:no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rPr>
                <a:t>Lorem ipsum dolor sit amet</a:t>
              </a:r>
            </a:p>
          </p:txBody>
        </p:sp>
        <p:sp>
          <p:nvSpPr>
            <p:cNvPr id="54" name="泪滴形 53"/>
            <p:cNvSpPr/>
            <p:nvPr>
              <p:custDataLst>
                <p:tags r:id="rId11"/>
              </p:custDataLst>
            </p:nvPr>
          </p:nvSpPr>
          <p:spPr>
            <a:xfrm rot="8100000">
              <a:off x="3338219" y="4237493"/>
              <a:ext cx="426786" cy="426786"/>
            </a:xfrm>
            <a:prstGeom prst="teardrop">
              <a:avLst>
                <a:gd name="adj" fmla="val 125412"/>
              </a:avLst>
            </a:prstGeom>
            <a:solidFill>
              <a:srgbClr val="CE8D3E"/>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5" name="椭圆 54"/>
            <p:cNvSpPr/>
            <p:nvPr>
              <p:custDataLst>
                <p:tags r:id="rId12"/>
              </p:custDataLst>
            </p:nvPr>
          </p:nvSpPr>
          <p:spPr>
            <a:xfrm rot="8100000">
              <a:off x="3437270" y="4336545"/>
              <a:ext cx="221664" cy="221664"/>
            </a:xfrm>
            <a:prstGeom prst="ellipse">
              <a:avLst/>
            </a:prstGeom>
            <a:solidFill>
              <a:sysClr val="window" lastClr="FFFFFF">
                <a:lumMod val="95000"/>
              </a:sysClr>
            </a:solidFill>
            <a:ln>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6" name="椭圆 55"/>
            <p:cNvSpPr/>
            <p:nvPr>
              <p:custDataLst>
                <p:tags r:id="rId13"/>
              </p:custDataLst>
            </p:nvPr>
          </p:nvSpPr>
          <p:spPr>
            <a:xfrm>
              <a:off x="3508172" y="4870905"/>
              <a:ext cx="86880" cy="86880"/>
            </a:xfrm>
            <a:prstGeom prst="ellipse">
              <a:avLst/>
            </a:prstGeom>
            <a:solidFill>
              <a:sysClr val="window" lastClr="FFFFFF">
                <a:lumMod val="95000"/>
              </a:sysClr>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sp>
        <p:nvSpPr>
          <p:cNvPr id="57" name="文本框 56"/>
          <p:cNvSpPr txBox="1"/>
          <p:nvPr>
            <p:custDataLst>
              <p:tags r:id="rId6"/>
            </p:custDataLst>
          </p:nvPr>
        </p:nvSpPr>
        <p:spPr>
          <a:xfrm>
            <a:off x="5652034" y="5686121"/>
            <a:ext cx="1905904" cy="369332"/>
          </a:xfrm>
          <a:prstGeom prst="rect">
            <a:avLst/>
          </a:prstGeom>
          <a:noFill/>
        </p:spPr>
        <p:txBody>
          <a:bodyPr wrap="square" rtlCol="0">
            <a:normAutofit/>
          </a:bodyPr>
          <a:lstStyle/>
          <a:p>
            <a:pPr algn="ctr"/>
            <a:r>
              <a:rPr lang="en-US" altLang="zh-CN" dirty="0">
                <a:solidFill>
                  <a:schemeClr val="tx1"/>
                </a:solidFill>
                <a:latin typeface="黑体" panose="02010609060101010101" charset="-122"/>
                <a:ea typeface="黑体" panose="02010609060101010101" charset="-122"/>
                <a:cs typeface="黑体" panose="02010609060101010101" charset="-122"/>
                <a:sym typeface="+mn-ea"/>
              </a:rPr>
              <a:t>1</a:t>
            </a:r>
          </a:p>
        </p:txBody>
      </p:sp>
      <p:sp>
        <p:nvSpPr>
          <p:cNvPr id="58" name="文本框 57"/>
          <p:cNvSpPr txBox="1"/>
          <p:nvPr>
            <p:custDataLst>
              <p:tags r:id="rId7"/>
            </p:custDataLst>
          </p:nvPr>
        </p:nvSpPr>
        <p:spPr>
          <a:xfrm>
            <a:off x="7760390" y="4927164"/>
            <a:ext cx="1905904" cy="369332"/>
          </a:xfrm>
          <a:prstGeom prst="rect">
            <a:avLst/>
          </a:prstGeom>
          <a:noFill/>
        </p:spPr>
        <p:txBody>
          <a:bodyPr wrap="square" rtlCol="0">
            <a:normAutofit/>
          </a:bodyPr>
          <a:lstStyle/>
          <a:p>
            <a:r>
              <a:rPr lang="zh-CN" altLang="en-US" dirty="0">
                <a:latin typeface="黑体" panose="02010609060101010101" charset="-122"/>
                <a:ea typeface="黑体" panose="02010609060101010101" charset="-122"/>
                <a:cs typeface="黑体" panose="02010609060101010101" charset="-122"/>
              </a:rPr>
              <a:t>2</a:t>
            </a:r>
          </a:p>
        </p:txBody>
      </p:sp>
      <p:sp>
        <p:nvSpPr>
          <p:cNvPr id="59" name="文本框 58"/>
          <p:cNvSpPr txBox="1"/>
          <p:nvPr>
            <p:custDataLst>
              <p:tags r:id="rId8"/>
            </p:custDataLst>
          </p:nvPr>
        </p:nvSpPr>
        <p:spPr>
          <a:xfrm>
            <a:off x="9868746" y="4168206"/>
            <a:ext cx="1905904" cy="369332"/>
          </a:xfrm>
          <a:prstGeom prst="rect">
            <a:avLst/>
          </a:prstGeom>
          <a:noFill/>
        </p:spPr>
        <p:txBody>
          <a:bodyPr wrap="square" rtlCol="0">
            <a:normAutofit/>
          </a:bodyPr>
          <a:lstStyle/>
          <a:p>
            <a:r>
              <a:rPr lang="en-US" altLang="zh-CN" dirty="0">
                <a:latin typeface="黑体" panose="02010609060101010101" charset="-122"/>
                <a:ea typeface="黑体" panose="02010609060101010101" charset="-122"/>
                <a:cs typeface="黑体" panose="02010609060101010101" charset="-122"/>
              </a:rPr>
              <a:t>3</a:t>
            </a:r>
          </a:p>
        </p:txBody>
      </p:sp>
      <p:sp>
        <p:nvSpPr>
          <p:cNvPr id="60" name="TextBox 26"/>
          <p:cNvSpPr txBox="1"/>
          <p:nvPr>
            <p:custDataLst>
              <p:tags r:id="rId9"/>
            </p:custDataLst>
          </p:nvPr>
        </p:nvSpPr>
        <p:spPr>
          <a:xfrm>
            <a:off x="4248904" y="5897481"/>
            <a:ext cx="5904413" cy="461665"/>
          </a:xfrm>
          <a:prstGeom prst="rect">
            <a:avLst/>
          </a:prstGeom>
          <a:noFill/>
        </p:spPr>
        <p:txBody>
          <a:bodyPr wrap="square" rtlCol="0">
            <a:normAutofit/>
          </a:bodyPr>
          <a:lstStyle/>
          <a:p>
            <a:pPr algn="r"/>
            <a:r>
              <a:rPr lang="zh-CN" altLang="en-US" b="1" dirty="0">
                <a:latin typeface="黑体" panose="02010609060101010101" charset="-122"/>
                <a:ea typeface="黑体" panose="02010609060101010101" charset="-122"/>
              </a:rPr>
              <a:t>研究进程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2076449"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5" name="组合 4"/>
          <p:cNvGrpSpPr/>
          <p:nvPr/>
        </p:nvGrpSpPr>
        <p:grpSpPr>
          <a:xfrm>
            <a:off x="696434" y="2330302"/>
            <a:ext cx="2738437" cy="2076450"/>
            <a:chOff x="535781" y="2390775"/>
            <a:chExt cx="2738437" cy="2076450"/>
          </a:xfrm>
          <a:solidFill>
            <a:srgbClr val="6E0F6D"/>
          </a:solidFill>
        </p:grpSpPr>
        <p:sp>
          <p:nvSpPr>
            <p:cNvPr id="3" name="矩形 2"/>
            <p:cNvSpPr/>
            <p:nvPr/>
          </p:nvSpPr>
          <p:spPr>
            <a:xfrm>
              <a:off x="866774" y="2390775"/>
              <a:ext cx="2076450" cy="2076450"/>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 name="文本框 3"/>
            <p:cNvSpPr txBox="1"/>
            <p:nvPr/>
          </p:nvSpPr>
          <p:spPr>
            <a:xfrm>
              <a:off x="535781" y="2875002"/>
              <a:ext cx="2738437" cy="1106805"/>
            </a:xfrm>
            <a:prstGeom prst="rect">
              <a:avLst/>
            </a:prstGeom>
            <a:noFill/>
          </p:spPr>
          <p:txBody>
            <a:bodyPr wrap="square" rtlCol="0">
              <a:spAutoFit/>
            </a:bodyPr>
            <a:lstStyle/>
            <a:p>
              <a:pPr algn="ctr"/>
              <a:r>
                <a:rPr lang="zh-CN" altLang="en-US" sz="66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目录</a:t>
              </a:r>
            </a:p>
          </p:txBody>
        </p:sp>
      </p:grpSp>
      <p:grpSp>
        <p:nvGrpSpPr>
          <p:cNvPr id="18" name="组合 17"/>
          <p:cNvGrpSpPr/>
          <p:nvPr/>
        </p:nvGrpSpPr>
        <p:grpSpPr>
          <a:xfrm>
            <a:off x="4181962" y="316230"/>
            <a:ext cx="800100" cy="800100"/>
            <a:chOff x="5181600" y="876300"/>
            <a:chExt cx="800100" cy="800100"/>
          </a:xfrm>
        </p:grpSpPr>
        <p:sp>
          <p:nvSpPr>
            <p:cNvPr id="7" name="矩形 6"/>
            <p:cNvSpPr/>
            <p:nvPr/>
          </p:nvSpPr>
          <p:spPr>
            <a:xfrm>
              <a:off x="5181600" y="8763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5181600" y="9839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01</a:t>
              </a:r>
            </a:p>
          </p:txBody>
        </p:sp>
      </p:grpSp>
      <p:grpSp>
        <p:nvGrpSpPr>
          <p:cNvPr id="17" name="组合 16"/>
          <p:cNvGrpSpPr/>
          <p:nvPr/>
        </p:nvGrpSpPr>
        <p:grpSpPr>
          <a:xfrm>
            <a:off x="4181962" y="1751330"/>
            <a:ext cx="800100" cy="800100"/>
            <a:chOff x="5181600" y="2311400"/>
            <a:chExt cx="800100" cy="800100"/>
          </a:xfrm>
        </p:grpSpPr>
        <p:sp>
          <p:nvSpPr>
            <p:cNvPr id="8" name="矩形 7"/>
            <p:cNvSpPr/>
            <p:nvPr/>
          </p:nvSpPr>
          <p:spPr>
            <a:xfrm>
              <a:off x="5181600" y="2311400"/>
              <a:ext cx="800100" cy="800100"/>
            </a:xfrm>
            <a:prstGeom prst="rect">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p:cNvSpPr txBox="1"/>
            <p:nvPr/>
          </p:nvSpPr>
          <p:spPr>
            <a:xfrm>
              <a:off x="5181600" y="24190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02</a:t>
              </a:r>
            </a:p>
          </p:txBody>
        </p:sp>
      </p:grpSp>
      <p:grpSp>
        <p:nvGrpSpPr>
          <p:cNvPr id="16" name="组合 15"/>
          <p:cNvGrpSpPr/>
          <p:nvPr/>
        </p:nvGrpSpPr>
        <p:grpSpPr>
          <a:xfrm>
            <a:off x="4181962" y="3186430"/>
            <a:ext cx="800100" cy="800100"/>
            <a:chOff x="5181600" y="3746500"/>
            <a:chExt cx="800100" cy="800100"/>
          </a:xfrm>
        </p:grpSpPr>
        <p:sp>
          <p:nvSpPr>
            <p:cNvPr id="9" name="矩形 8"/>
            <p:cNvSpPr/>
            <p:nvPr/>
          </p:nvSpPr>
          <p:spPr>
            <a:xfrm>
              <a:off x="5181600" y="37465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p:cNvSpPr txBox="1"/>
            <p:nvPr/>
          </p:nvSpPr>
          <p:spPr>
            <a:xfrm>
              <a:off x="5181600" y="38541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03</a:t>
              </a:r>
            </a:p>
          </p:txBody>
        </p:sp>
      </p:grpSp>
      <p:grpSp>
        <p:nvGrpSpPr>
          <p:cNvPr id="15" name="组合 14"/>
          <p:cNvGrpSpPr/>
          <p:nvPr/>
        </p:nvGrpSpPr>
        <p:grpSpPr>
          <a:xfrm>
            <a:off x="4181962" y="4621530"/>
            <a:ext cx="800100" cy="800100"/>
            <a:chOff x="5181600" y="5181600"/>
            <a:chExt cx="800100" cy="800100"/>
          </a:xfrm>
        </p:grpSpPr>
        <p:sp>
          <p:nvSpPr>
            <p:cNvPr id="10" name="矩形 9"/>
            <p:cNvSpPr/>
            <p:nvPr/>
          </p:nvSpPr>
          <p:spPr>
            <a:xfrm>
              <a:off x="5181600" y="5181600"/>
              <a:ext cx="800100" cy="800100"/>
            </a:xfrm>
            <a:prstGeom prst="rect">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5181600" y="52892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04</a:t>
              </a:r>
            </a:p>
          </p:txBody>
        </p:sp>
      </p:grpSp>
      <p:sp>
        <p:nvSpPr>
          <p:cNvPr id="19" name="文本框 18"/>
          <p:cNvSpPr txBox="1"/>
          <p:nvPr/>
        </p:nvSpPr>
        <p:spPr>
          <a:xfrm>
            <a:off x="5210662" y="434975"/>
            <a:ext cx="4124960" cy="553085"/>
          </a:xfrm>
          <a:prstGeom prst="rect">
            <a:avLst/>
          </a:prstGeom>
          <a:noFill/>
        </p:spPr>
        <p:txBody>
          <a:bodyPr wrap="square" rtlCol="0">
            <a:spAutoFit/>
          </a:bodyPr>
          <a:lstStyle/>
          <a:p>
            <a:r>
              <a:rPr lang="zh-CN" altLang="zh-TW" sz="3000" b="1" spc="600" dirty="0">
                <a:effectLst/>
                <a:ea typeface="黑体" panose="02010609060101010101" charset="-122"/>
                <a:cs typeface="黑体" panose="02010609060101010101" charset="-122"/>
                <a:sym typeface="+mn-ea"/>
              </a:rPr>
              <a:t>背景</a:t>
            </a:r>
          </a:p>
        </p:txBody>
      </p:sp>
      <p:sp>
        <p:nvSpPr>
          <p:cNvPr id="23" name="文本框 22"/>
          <p:cNvSpPr txBox="1"/>
          <p:nvPr/>
        </p:nvSpPr>
        <p:spPr>
          <a:xfrm>
            <a:off x="5210662" y="1850390"/>
            <a:ext cx="4614545" cy="553998"/>
          </a:xfrm>
          <a:prstGeom prst="rect">
            <a:avLst/>
          </a:prstGeom>
          <a:noFill/>
        </p:spPr>
        <p:txBody>
          <a:bodyPr wrap="square" rtlCol="0">
            <a:spAutoFit/>
          </a:bodyPr>
          <a:lstStyle/>
          <a:p>
            <a:r>
              <a:rPr lang="zh-CN" altLang="en-US" sz="3000" b="1" spc="600" dirty="0">
                <a:effectLst/>
                <a:ea typeface="黑体" panose="02010609060101010101" charset="-122"/>
                <a:cs typeface="黑体" panose="02010609060101010101" charset="-122"/>
                <a:sym typeface="+mn-ea"/>
              </a:rPr>
              <a:t>数据获取与</a:t>
            </a:r>
            <a:r>
              <a:rPr lang="zh-CN" altLang="zh-CN" sz="3000" b="1" spc="600" dirty="0">
                <a:effectLst/>
                <a:ea typeface="黑体" panose="02010609060101010101" charset="-122"/>
                <a:cs typeface="黑体" panose="02010609060101010101" charset="-122"/>
                <a:sym typeface="+mn-ea"/>
              </a:rPr>
              <a:t>特征</a:t>
            </a:r>
            <a:r>
              <a:rPr lang="zh-CN" altLang="en-US" sz="3000" b="1" spc="600" dirty="0">
                <a:effectLst/>
                <a:ea typeface="黑体" panose="02010609060101010101" charset="-122"/>
                <a:cs typeface="黑体" panose="02010609060101010101" charset="-122"/>
                <a:sym typeface="+mn-ea"/>
              </a:rPr>
              <a:t>构建</a:t>
            </a:r>
            <a:endParaRPr lang="zh-CN" altLang="zh-CN" sz="3000" b="1" spc="600" dirty="0">
              <a:effectLst/>
              <a:ea typeface="黑体" panose="02010609060101010101" charset="-122"/>
              <a:cs typeface="黑体" panose="02010609060101010101" charset="-122"/>
              <a:sym typeface="+mn-ea"/>
            </a:endParaRPr>
          </a:p>
        </p:txBody>
      </p:sp>
      <p:sp>
        <p:nvSpPr>
          <p:cNvPr id="26" name="文本框 25"/>
          <p:cNvSpPr txBox="1"/>
          <p:nvPr/>
        </p:nvSpPr>
        <p:spPr>
          <a:xfrm>
            <a:off x="5210662" y="3315335"/>
            <a:ext cx="4715670" cy="553998"/>
          </a:xfrm>
          <a:prstGeom prst="rect">
            <a:avLst/>
          </a:prstGeom>
          <a:noFill/>
        </p:spPr>
        <p:txBody>
          <a:bodyPr wrap="square" rtlCol="0">
            <a:spAutoFit/>
          </a:bodyPr>
          <a:lstStyle/>
          <a:p>
            <a:r>
              <a:rPr lang="zh-CN" altLang="zh-CN" sz="3000" b="1" spc="600" dirty="0">
                <a:effectLst/>
                <a:latin typeface="Calibri" panose="020F0502020204030204" charset="0"/>
                <a:ea typeface="黑体" panose="02010609060101010101" charset="-122"/>
                <a:cs typeface="黑体" panose="02010609060101010101" charset="-122"/>
                <a:sym typeface="+mn-ea"/>
              </a:rPr>
              <a:t>模型拟合</a:t>
            </a:r>
            <a:r>
              <a:rPr lang="zh-CN" altLang="en-US" sz="3000" b="1" spc="600" dirty="0">
                <a:effectLst/>
                <a:latin typeface="Calibri" panose="020F0502020204030204" charset="0"/>
                <a:ea typeface="黑体" panose="02010609060101010101" charset="-122"/>
                <a:cs typeface="黑体" panose="02010609060101010101" charset="-122"/>
                <a:sym typeface="+mn-ea"/>
              </a:rPr>
              <a:t>与优化过程</a:t>
            </a:r>
            <a:endParaRPr lang="zh-CN" altLang="zh-CN" sz="3000" b="1" spc="600" dirty="0">
              <a:effectLst/>
              <a:latin typeface="Calibri" panose="020F0502020204030204" charset="0"/>
              <a:ea typeface="黑体" panose="02010609060101010101" charset="-122"/>
              <a:cs typeface="黑体" panose="02010609060101010101" charset="-122"/>
              <a:sym typeface="+mn-ea"/>
            </a:endParaRPr>
          </a:p>
        </p:txBody>
      </p:sp>
      <p:sp>
        <p:nvSpPr>
          <p:cNvPr id="29" name="文本框 28"/>
          <p:cNvSpPr txBox="1"/>
          <p:nvPr/>
        </p:nvSpPr>
        <p:spPr>
          <a:xfrm>
            <a:off x="5210027" y="4744720"/>
            <a:ext cx="5925185" cy="553085"/>
          </a:xfrm>
          <a:prstGeom prst="rect">
            <a:avLst/>
          </a:prstGeom>
          <a:noFill/>
        </p:spPr>
        <p:txBody>
          <a:bodyPr wrap="square" rtlCol="0">
            <a:spAutoFit/>
          </a:bodyPr>
          <a:lstStyle/>
          <a:p>
            <a:r>
              <a:rPr lang="zh-CN" altLang="en-US" sz="3000" b="1" spc="600" dirty="0">
                <a:latin typeface="Calibri" panose="020F0502020204030204" charset="0"/>
                <a:ea typeface="黑体" panose="02010609060101010101" charset="-122"/>
                <a:cs typeface="黑体" panose="02010609060101010101" charset="-122"/>
                <a:sym typeface="+mn-ea"/>
              </a:rPr>
              <a:t>模型解释与系统构想</a:t>
            </a:r>
            <a:endParaRPr lang="zh-CN" altLang="zh-CN" sz="3000" b="1" spc="600" dirty="0">
              <a:effectLst/>
              <a:latin typeface="Calibri" panose="020F0502020204030204" charset="0"/>
              <a:ea typeface="黑体" panose="02010609060101010101" charset="-122"/>
              <a:cs typeface="黑体" panose="02010609060101010101" charset="-122"/>
              <a:sym typeface="+mn-ea"/>
            </a:endParaRPr>
          </a:p>
        </p:txBody>
      </p:sp>
      <p:pic>
        <p:nvPicPr>
          <p:cNvPr id="20" name="图片 1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grpSp>
        <p:nvGrpSpPr>
          <p:cNvPr id="6" name="组合 5"/>
          <p:cNvGrpSpPr/>
          <p:nvPr/>
        </p:nvGrpSpPr>
        <p:grpSpPr>
          <a:xfrm>
            <a:off x="4181962" y="5993490"/>
            <a:ext cx="800100" cy="800100"/>
            <a:chOff x="5181600" y="876300"/>
            <a:chExt cx="800100" cy="800100"/>
          </a:xfrm>
        </p:grpSpPr>
        <p:sp>
          <p:nvSpPr>
            <p:cNvPr id="21" name="矩形 20"/>
            <p:cNvSpPr/>
            <p:nvPr/>
          </p:nvSpPr>
          <p:spPr>
            <a:xfrm>
              <a:off x="5181600" y="876300"/>
              <a:ext cx="800100" cy="8001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文本框 21"/>
            <p:cNvSpPr txBox="1"/>
            <p:nvPr/>
          </p:nvSpPr>
          <p:spPr>
            <a:xfrm>
              <a:off x="5181600" y="983962"/>
              <a:ext cx="800100" cy="583565"/>
            </a:xfrm>
            <a:prstGeom prst="rect">
              <a:avLst/>
            </a:prstGeom>
            <a:noFill/>
          </p:spPr>
          <p:txBody>
            <a:bodyPr wrap="square" rtlCol="0">
              <a:spAutoFit/>
            </a:bodyPr>
            <a:lstStyle/>
            <a:p>
              <a:pPr algn="ctr"/>
              <a:r>
                <a:rPr lang="en-US" altLang="zh-CN" sz="3200" b="1" dirty="0">
                  <a:solidFill>
                    <a:schemeClr val="bg1"/>
                  </a:solidFill>
                  <a:latin typeface="黑体" panose="02010609060101010101" charset="-122"/>
                  <a:ea typeface="黑体" panose="02010609060101010101" charset="-122"/>
                </a:rPr>
                <a:t>05</a:t>
              </a:r>
            </a:p>
          </p:txBody>
        </p:sp>
      </p:grpSp>
      <p:sp>
        <p:nvSpPr>
          <p:cNvPr id="24" name="文本框 23"/>
          <p:cNvSpPr txBox="1"/>
          <p:nvPr/>
        </p:nvSpPr>
        <p:spPr>
          <a:xfrm>
            <a:off x="5210662" y="6112235"/>
            <a:ext cx="4124960" cy="553085"/>
          </a:xfrm>
          <a:prstGeom prst="rect">
            <a:avLst/>
          </a:prstGeom>
          <a:noFill/>
        </p:spPr>
        <p:txBody>
          <a:bodyPr wrap="square" rtlCol="0">
            <a:spAutoFit/>
          </a:bodyPr>
          <a:lstStyle/>
          <a:p>
            <a:r>
              <a:rPr lang="zh-CN" altLang="en-US" sz="3000" b="1" spc="600" dirty="0">
                <a:ea typeface="黑体" panose="02010609060101010101" charset="-122"/>
                <a:cs typeface="黑体" panose="02010609060101010101" charset="-122"/>
                <a:sym typeface="+mn-ea"/>
              </a:rPr>
              <a:t>结论</a:t>
            </a:r>
            <a:endParaRPr lang="zh-CN" altLang="zh-TW" sz="3000" b="1" spc="600" dirty="0">
              <a:effectLst/>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p>
          </p:txBody>
        </p:sp>
      </p:grpSp>
      <p:sp>
        <p:nvSpPr>
          <p:cNvPr id="6" name="文本框 5"/>
          <p:cNvSpPr txBox="1"/>
          <p:nvPr/>
        </p:nvSpPr>
        <p:spPr>
          <a:xfrm>
            <a:off x="1450975" y="197559"/>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神经网络优化</a:t>
            </a:r>
          </a:p>
        </p:txBody>
      </p:sp>
      <p:pic>
        <p:nvPicPr>
          <p:cNvPr id="12" name="图片 11" descr="03校标，中、英文校名组合"/>
          <p:cNvPicPr>
            <a:picLocks noChangeAspect="1"/>
          </p:cNvPicPr>
          <p:nvPr/>
        </p:nvPicPr>
        <p:blipFill>
          <a:blip r:embed="rId2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450850" y="111061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1</a:t>
            </a:r>
          </a:p>
        </p:txBody>
      </p:sp>
      <p:sp>
        <p:nvSpPr>
          <p:cNvPr id="38" name="矩形: 圆角 35"/>
          <p:cNvSpPr/>
          <p:nvPr/>
        </p:nvSpPr>
        <p:spPr>
          <a:xfrm>
            <a:off x="450850" y="1549400"/>
            <a:ext cx="4344670" cy="96647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endParaRPr lang="zh-CN" altLang="en-US" sz="2000" spc="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1" name="矩形 10"/>
          <p:cNvSpPr/>
          <p:nvPr/>
        </p:nvSpPr>
        <p:spPr>
          <a:xfrm>
            <a:off x="453390" y="261302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2</a:t>
            </a:r>
          </a:p>
        </p:txBody>
      </p:sp>
      <p:sp>
        <p:nvSpPr>
          <p:cNvPr id="13" name="矩形: 圆角 35"/>
          <p:cNvSpPr/>
          <p:nvPr/>
        </p:nvSpPr>
        <p:spPr>
          <a:xfrm>
            <a:off x="453390" y="305181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6" name="矩形 15"/>
          <p:cNvSpPr/>
          <p:nvPr/>
        </p:nvSpPr>
        <p:spPr>
          <a:xfrm>
            <a:off x="453390" y="4627245"/>
            <a:ext cx="4344670" cy="3416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charset="-122"/>
                <a:ea typeface="黑体" panose="02010609060101010101" charset="-122"/>
              </a:rPr>
              <a:t>3</a:t>
            </a:r>
          </a:p>
        </p:txBody>
      </p:sp>
      <p:sp>
        <p:nvSpPr>
          <p:cNvPr id="18" name="矩形: 圆角 35"/>
          <p:cNvSpPr/>
          <p:nvPr/>
        </p:nvSpPr>
        <p:spPr>
          <a:xfrm>
            <a:off x="452120" y="5066030"/>
            <a:ext cx="4345940" cy="147828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en-US" sz="2000" b="1"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cxnSp>
        <p:nvCxnSpPr>
          <p:cNvPr id="41" name="直接连接符 40"/>
          <p:cNvCxnSpPr/>
          <p:nvPr>
            <p:custDataLst>
              <p:tags r:id="rId2"/>
            </p:custDataLst>
          </p:nvPr>
        </p:nvCxnSpPr>
        <p:spPr>
          <a:xfrm flipH="1">
            <a:off x="5111750" y="3301156"/>
            <a:ext cx="7080250" cy="2572594"/>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42" name="组合 41"/>
          <p:cNvGrpSpPr/>
          <p:nvPr>
            <p:custDataLst>
              <p:tags r:id="rId3"/>
            </p:custDataLst>
          </p:nvPr>
        </p:nvGrpSpPr>
        <p:grpSpPr>
          <a:xfrm>
            <a:off x="5393056" y="2985786"/>
            <a:ext cx="1458338" cy="2567780"/>
            <a:chOff x="654686" y="3182636"/>
            <a:chExt cx="1458338" cy="2567780"/>
          </a:xfrm>
          <a:noFill/>
        </p:grpSpPr>
        <p:sp>
          <p:nvSpPr>
            <p:cNvPr id="43" name="圆角矩形 42"/>
            <p:cNvSpPr/>
            <p:nvPr>
              <p:custDataLst>
                <p:tags r:id="rId18"/>
              </p:custDataLst>
            </p:nvPr>
          </p:nvSpPr>
          <p:spPr>
            <a:xfrm>
              <a:off x="654686" y="3182636"/>
              <a:ext cx="1458338" cy="2059975"/>
            </a:xfrm>
            <a:prstGeom prst="roundRect">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sz="1500" dirty="0">
                  <a:solidFill>
                    <a:schemeClr val="tx1"/>
                  </a:solidFill>
                  <a:latin typeface="黑体" panose="02010609060101010101" charset="-122"/>
                  <a:ea typeface="黑体" panose="02010609060101010101" charset="-122"/>
                </a:rPr>
                <a:t>Lorem ipsum dolor sit amet</a:t>
              </a:r>
            </a:p>
          </p:txBody>
        </p:sp>
        <p:sp>
          <p:nvSpPr>
            <p:cNvPr id="44" name="泪滴形 43"/>
            <p:cNvSpPr/>
            <p:nvPr>
              <p:custDataLst>
                <p:tags r:id="rId19"/>
              </p:custDataLst>
            </p:nvPr>
          </p:nvSpPr>
          <p:spPr>
            <a:xfrm rot="8100000">
              <a:off x="1173972" y="5030124"/>
              <a:ext cx="426786" cy="426786"/>
            </a:xfrm>
            <a:prstGeom prst="teardrop">
              <a:avLst>
                <a:gd name="adj" fmla="val 125412"/>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80000" lnSpcReduction="10000"/>
            </a:bodyPr>
            <a:lstStyle/>
            <a:p>
              <a:pPr algn="ctr"/>
              <a:endParaRPr lang="zh-CN" altLang="en-US">
                <a:solidFill>
                  <a:schemeClr val="tx1"/>
                </a:solidFill>
                <a:latin typeface="黑体" panose="02010609060101010101" charset="-122"/>
                <a:ea typeface="黑体" panose="02010609060101010101" charset="-122"/>
              </a:endParaRPr>
            </a:p>
          </p:txBody>
        </p:sp>
        <p:sp>
          <p:nvSpPr>
            <p:cNvPr id="45" name="椭圆 44"/>
            <p:cNvSpPr/>
            <p:nvPr>
              <p:custDataLst>
                <p:tags r:id="rId20"/>
              </p:custDataLst>
            </p:nvPr>
          </p:nvSpPr>
          <p:spPr>
            <a:xfrm rot="8100000">
              <a:off x="1273023" y="5129176"/>
              <a:ext cx="221664" cy="221664"/>
            </a:xfrm>
            <a:prstGeom prst="ellipse">
              <a:avLst/>
            </a:prstGeom>
            <a:solidFill>
              <a:schemeClr val="accent1">
                <a:lumMod val="60000"/>
                <a:lumOff val="40000"/>
              </a:schemeClr>
            </a:solidFill>
            <a:ln>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sp>
          <p:nvSpPr>
            <p:cNvPr id="46" name="椭圆 45"/>
            <p:cNvSpPr/>
            <p:nvPr>
              <p:custDataLst>
                <p:tags r:id="rId21"/>
              </p:custDataLst>
            </p:nvPr>
          </p:nvSpPr>
          <p:spPr>
            <a:xfrm>
              <a:off x="1343925" y="5663536"/>
              <a:ext cx="86880" cy="86880"/>
            </a:xfrm>
            <a:prstGeom prst="ellipse">
              <a:avLst/>
            </a:prstGeom>
            <a:grpFill/>
            <a:ln w="38100">
              <a:solidFill>
                <a:schemeClr val="accent1">
                  <a:lumMod val="40000"/>
                  <a:lumOff val="6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solidFill>
                  <a:schemeClr val="tx1"/>
                </a:solidFill>
                <a:latin typeface="黑体" panose="02010609060101010101" charset="-122"/>
                <a:ea typeface="黑体" panose="02010609060101010101" charset="-122"/>
              </a:endParaRPr>
            </a:p>
          </p:txBody>
        </p:sp>
      </p:grpSp>
      <p:grpSp>
        <p:nvGrpSpPr>
          <p:cNvPr id="47" name="组合 46"/>
          <p:cNvGrpSpPr/>
          <p:nvPr>
            <p:custDataLst>
              <p:tags r:id="rId4"/>
            </p:custDataLst>
          </p:nvPr>
        </p:nvGrpSpPr>
        <p:grpSpPr>
          <a:xfrm>
            <a:off x="9722185" y="1400525"/>
            <a:ext cx="1458338" cy="2567780"/>
            <a:chOff x="4983180" y="1597375"/>
            <a:chExt cx="1458338" cy="2567780"/>
          </a:xfrm>
        </p:grpSpPr>
        <p:sp>
          <p:nvSpPr>
            <p:cNvPr id="48" name="圆角矩形 47"/>
            <p:cNvSpPr/>
            <p:nvPr>
              <p:custDataLst>
                <p:tags r:id="rId14"/>
              </p:custDataLst>
            </p:nvPr>
          </p:nvSpPr>
          <p:spPr>
            <a:xfrm>
              <a:off x="4983180" y="1597375"/>
              <a:ext cx="1458338" cy="2059975"/>
            </a:xfrm>
            <a:prstGeom prst="roundRect">
              <a:avLst/>
            </a:prstGeom>
            <a:noFill/>
            <a:ln w="38100">
              <a:solidFill>
                <a:srgbClr val="7030A0"/>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cs typeface="黑体" panose="02010609060101010101" charset="-122"/>
                </a:rPr>
                <a:t>Lorem ipsum dolor sit amet</a:t>
              </a:r>
            </a:p>
          </p:txBody>
        </p:sp>
        <p:sp>
          <p:nvSpPr>
            <p:cNvPr id="49" name="泪滴形 48"/>
            <p:cNvSpPr/>
            <p:nvPr>
              <p:custDataLst>
                <p:tags r:id="rId15"/>
              </p:custDataLst>
            </p:nvPr>
          </p:nvSpPr>
          <p:spPr>
            <a:xfrm rot="8100000">
              <a:off x="5502466" y="3444863"/>
              <a:ext cx="426786" cy="426786"/>
            </a:xfrm>
            <a:prstGeom prst="teardrop">
              <a:avLst>
                <a:gd name="adj" fmla="val 125412"/>
              </a:avLst>
            </a:prstGeom>
            <a:solidFill>
              <a:srgbClr val="7030A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0" name="椭圆 49"/>
            <p:cNvSpPr/>
            <p:nvPr>
              <p:custDataLst>
                <p:tags r:id="rId16"/>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1" name="椭圆 50"/>
            <p:cNvSpPr/>
            <p:nvPr>
              <p:custDataLst>
                <p:tags r:id="rId17"/>
              </p:custDataLst>
            </p:nvPr>
          </p:nvSpPr>
          <p:spPr>
            <a:xfrm>
              <a:off x="5672419" y="407827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grpSp>
        <p:nvGrpSpPr>
          <p:cNvPr id="52" name="组合 51"/>
          <p:cNvGrpSpPr/>
          <p:nvPr>
            <p:custDataLst>
              <p:tags r:id="rId5"/>
            </p:custDataLst>
          </p:nvPr>
        </p:nvGrpSpPr>
        <p:grpSpPr>
          <a:xfrm>
            <a:off x="7557938" y="2193155"/>
            <a:ext cx="1458338" cy="2567780"/>
            <a:chOff x="2818933" y="2390005"/>
            <a:chExt cx="1458338" cy="2567780"/>
          </a:xfrm>
        </p:grpSpPr>
        <p:sp>
          <p:nvSpPr>
            <p:cNvPr id="53" name="圆角矩形 52"/>
            <p:cNvSpPr/>
            <p:nvPr>
              <p:custDataLst>
                <p:tags r:id="rId10"/>
              </p:custDataLst>
            </p:nvPr>
          </p:nvSpPr>
          <p:spPr>
            <a:xfrm>
              <a:off x="2818933" y="2390005"/>
              <a:ext cx="1458338" cy="2059975"/>
            </a:xfrm>
            <a:prstGeom prst="roundRect">
              <a:avLst/>
            </a:prstGeom>
            <a:no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ctr"/>
              <a:r>
                <a:rPr lang="zh-CN" altLang="en-US" dirty="0">
                  <a:solidFill>
                    <a:schemeClr val="tx1"/>
                  </a:solidFill>
                  <a:latin typeface="黑体" panose="02010609060101010101" charset="-122"/>
                  <a:ea typeface="黑体" panose="02010609060101010101" charset="-122"/>
                </a:rPr>
                <a:t>Lorem ipsum dolor sit amet</a:t>
              </a:r>
            </a:p>
          </p:txBody>
        </p:sp>
        <p:sp>
          <p:nvSpPr>
            <p:cNvPr id="54" name="泪滴形 53"/>
            <p:cNvSpPr/>
            <p:nvPr>
              <p:custDataLst>
                <p:tags r:id="rId11"/>
              </p:custDataLst>
            </p:nvPr>
          </p:nvSpPr>
          <p:spPr>
            <a:xfrm rot="8100000">
              <a:off x="3338219" y="4237493"/>
              <a:ext cx="426786" cy="426786"/>
            </a:xfrm>
            <a:prstGeom prst="teardrop">
              <a:avLst>
                <a:gd name="adj" fmla="val 125412"/>
              </a:avLst>
            </a:prstGeom>
            <a:solidFill>
              <a:srgbClr val="CE8D3E"/>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5" name="椭圆 54"/>
            <p:cNvSpPr/>
            <p:nvPr>
              <p:custDataLst>
                <p:tags r:id="rId12"/>
              </p:custDataLst>
            </p:nvPr>
          </p:nvSpPr>
          <p:spPr>
            <a:xfrm rot="8100000">
              <a:off x="3437270" y="4336545"/>
              <a:ext cx="221664" cy="221664"/>
            </a:xfrm>
            <a:prstGeom prst="ellipse">
              <a:avLst/>
            </a:prstGeom>
            <a:solidFill>
              <a:sysClr val="window" lastClr="FFFFFF">
                <a:lumMod val="95000"/>
              </a:sysClr>
            </a:solidFill>
            <a:ln>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sp>
          <p:nvSpPr>
            <p:cNvPr id="56" name="椭圆 55"/>
            <p:cNvSpPr/>
            <p:nvPr>
              <p:custDataLst>
                <p:tags r:id="rId13"/>
              </p:custDataLst>
            </p:nvPr>
          </p:nvSpPr>
          <p:spPr>
            <a:xfrm>
              <a:off x="3508172" y="4870905"/>
              <a:ext cx="86880" cy="86880"/>
            </a:xfrm>
            <a:prstGeom prst="ellipse">
              <a:avLst/>
            </a:prstGeom>
            <a:solidFill>
              <a:sysClr val="window" lastClr="FFFFFF">
                <a:lumMod val="95000"/>
              </a:sysClr>
            </a:solidFill>
            <a:ln w="38100">
              <a:solidFill>
                <a:schemeClr val="accent2">
                  <a:lumMod val="20000"/>
                  <a:lumOff val="80000"/>
                </a:scheme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solidFill>
                  <a:schemeClr val="tx1"/>
                </a:solidFill>
                <a:latin typeface="黑体" panose="02010609060101010101" charset="-122"/>
                <a:ea typeface="黑体" panose="02010609060101010101" charset="-122"/>
              </a:endParaRPr>
            </a:p>
          </p:txBody>
        </p:sp>
      </p:grpSp>
      <p:sp>
        <p:nvSpPr>
          <p:cNvPr id="57" name="文本框 56"/>
          <p:cNvSpPr txBox="1"/>
          <p:nvPr>
            <p:custDataLst>
              <p:tags r:id="rId6"/>
            </p:custDataLst>
          </p:nvPr>
        </p:nvSpPr>
        <p:spPr>
          <a:xfrm>
            <a:off x="5652034" y="5686121"/>
            <a:ext cx="1905904" cy="369332"/>
          </a:xfrm>
          <a:prstGeom prst="rect">
            <a:avLst/>
          </a:prstGeom>
          <a:noFill/>
        </p:spPr>
        <p:txBody>
          <a:bodyPr wrap="square" rtlCol="0">
            <a:normAutofit/>
          </a:bodyPr>
          <a:lstStyle/>
          <a:p>
            <a:pPr algn="ctr"/>
            <a:r>
              <a:rPr lang="en-US" altLang="zh-CN" dirty="0">
                <a:solidFill>
                  <a:schemeClr val="tx1"/>
                </a:solidFill>
                <a:latin typeface="黑体" panose="02010609060101010101" charset="-122"/>
                <a:ea typeface="黑体" panose="02010609060101010101" charset="-122"/>
                <a:cs typeface="黑体" panose="02010609060101010101" charset="-122"/>
                <a:sym typeface="+mn-ea"/>
              </a:rPr>
              <a:t>1</a:t>
            </a:r>
          </a:p>
        </p:txBody>
      </p:sp>
      <p:sp>
        <p:nvSpPr>
          <p:cNvPr id="58" name="文本框 57"/>
          <p:cNvSpPr txBox="1"/>
          <p:nvPr>
            <p:custDataLst>
              <p:tags r:id="rId7"/>
            </p:custDataLst>
          </p:nvPr>
        </p:nvSpPr>
        <p:spPr>
          <a:xfrm>
            <a:off x="7760390" y="4927164"/>
            <a:ext cx="1905904" cy="369332"/>
          </a:xfrm>
          <a:prstGeom prst="rect">
            <a:avLst/>
          </a:prstGeom>
          <a:noFill/>
        </p:spPr>
        <p:txBody>
          <a:bodyPr wrap="square" rtlCol="0">
            <a:normAutofit/>
          </a:bodyPr>
          <a:lstStyle/>
          <a:p>
            <a:r>
              <a:rPr lang="zh-CN" altLang="en-US" dirty="0">
                <a:latin typeface="黑体" panose="02010609060101010101" charset="-122"/>
                <a:ea typeface="黑体" panose="02010609060101010101" charset="-122"/>
                <a:cs typeface="黑体" panose="02010609060101010101" charset="-122"/>
              </a:rPr>
              <a:t>2</a:t>
            </a:r>
          </a:p>
        </p:txBody>
      </p:sp>
      <p:sp>
        <p:nvSpPr>
          <p:cNvPr id="59" name="文本框 58"/>
          <p:cNvSpPr txBox="1"/>
          <p:nvPr>
            <p:custDataLst>
              <p:tags r:id="rId8"/>
            </p:custDataLst>
          </p:nvPr>
        </p:nvSpPr>
        <p:spPr>
          <a:xfrm>
            <a:off x="9868746" y="4168206"/>
            <a:ext cx="1905904" cy="369332"/>
          </a:xfrm>
          <a:prstGeom prst="rect">
            <a:avLst/>
          </a:prstGeom>
          <a:noFill/>
        </p:spPr>
        <p:txBody>
          <a:bodyPr wrap="square" rtlCol="0">
            <a:normAutofit/>
          </a:bodyPr>
          <a:lstStyle/>
          <a:p>
            <a:r>
              <a:rPr lang="en-US" altLang="zh-CN" dirty="0">
                <a:latin typeface="黑体" panose="02010609060101010101" charset="-122"/>
                <a:ea typeface="黑体" panose="02010609060101010101" charset="-122"/>
                <a:cs typeface="黑体" panose="02010609060101010101" charset="-122"/>
              </a:rPr>
              <a:t>3</a:t>
            </a:r>
          </a:p>
        </p:txBody>
      </p:sp>
      <p:sp>
        <p:nvSpPr>
          <p:cNvPr id="60" name="TextBox 26"/>
          <p:cNvSpPr txBox="1"/>
          <p:nvPr>
            <p:custDataLst>
              <p:tags r:id="rId9"/>
            </p:custDataLst>
          </p:nvPr>
        </p:nvSpPr>
        <p:spPr>
          <a:xfrm>
            <a:off x="4248904" y="5897481"/>
            <a:ext cx="5904413" cy="461665"/>
          </a:xfrm>
          <a:prstGeom prst="rect">
            <a:avLst/>
          </a:prstGeom>
          <a:noFill/>
        </p:spPr>
        <p:txBody>
          <a:bodyPr wrap="square" rtlCol="0">
            <a:normAutofit/>
          </a:bodyPr>
          <a:lstStyle/>
          <a:p>
            <a:pPr algn="r"/>
            <a:r>
              <a:rPr lang="zh-CN" altLang="en-US" b="1" dirty="0">
                <a:latin typeface="黑体" panose="02010609060101010101" charset="-122"/>
                <a:ea typeface="黑体" panose="02010609060101010101" charset="-122"/>
              </a:rPr>
              <a:t>研究进程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p>
          </p:txBody>
        </p:sp>
      </p:grpSp>
      <p:sp>
        <p:nvSpPr>
          <p:cNvPr id="27" name="文本框 26"/>
          <p:cNvSpPr txBox="1"/>
          <p:nvPr/>
        </p:nvSpPr>
        <p:spPr>
          <a:xfrm>
            <a:off x="1450975" y="412115"/>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模型评估</a:t>
            </a:r>
          </a:p>
        </p:txBody>
      </p:sp>
      <p:sp>
        <p:nvSpPr>
          <p:cNvPr id="4" name="矩形: 圆角 35"/>
          <p:cNvSpPr/>
          <p:nvPr/>
        </p:nvSpPr>
        <p:spPr>
          <a:xfrm>
            <a:off x="450850" y="2057400"/>
            <a:ext cx="3592830" cy="452056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sz="2400" b="1" dirty="0">
                <a:solidFill>
                  <a:srgbClr val="6E0F6D"/>
                </a:solidFill>
                <a:latin typeface="黑体" panose="02010609060101010101" charset="-122"/>
                <a:ea typeface="黑体" panose="02010609060101010101" charset="-122"/>
                <a:sym typeface="+mn-ea"/>
              </a:rPr>
              <a:t>1/</a:t>
            </a:r>
            <a:r>
              <a:rPr lang="en-US" sz="2400" b="1" dirty="0">
                <a:solidFill>
                  <a:schemeClr val="tx1"/>
                </a:solidFill>
                <a:latin typeface="黑体" panose="02010609060101010101" charset="-122"/>
                <a:ea typeface="黑体" panose="02010609060101010101" charset="-122"/>
                <a:sym typeface="+mn-ea"/>
              </a:rPr>
              <a:t> </a:t>
            </a:r>
            <a:endParaRPr sz="2400" dirty="0">
              <a:solidFill>
                <a:schemeClr val="tx1"/>
              </a:solidFill>
              <a:latin typeface="黑体" panose="02010609060101010101" charset="-122"/>
              <a:ea typeface="黑体" panose="02010609060101010101" charset="-122"/>
              <a:sym typeface="+mn-ea"/>
            </a:endParaRPr>
          </a:p>
          <a:p>
            <a:pPr algn="l">
              <a:lnSpc>
                <a:spcPct val="150000"/>
              </a:lnSpc>
            </a:pPr>
            <a:r>
              <a:rPr lang="en-US" sz="2400" b="1" dirty="0">
                <a:solidFill>
                  <a:srgbClr val="6E0F6D"/>
                </a:solidFill>
                <a:latin typeface="黑体" panose="02010609060101010101" charset="-122"/>
                <a:ea typeface="黑体" panose="02010609060101010101" charset="-122"/>
                <a:sym typeface="+mn-ea"/>
              </a:rPr>
              <a:t>2/</a:t>
            </a:r>
            <a:r>
              <a:rPr lang="en-US" sz="2400" dirty="0">
                <a:solidFill>
                  <a:srgbClr val="6E0F6D"/>
                </a:solidFill>
                <a:latin typeface="黑体" panose="02010609060101010101" charset="-122"/>
                <a:ea typeface="黑体" panose="02010609060101010101" charset="-122"/>
                <a:sym typeface="+mn-ea"/>
              </a:rPr>
              <a:t> </a:t>
            </a:r>
            <a:endParaRPr sz="2400" dirty="0">
              <a:solidFill>
                <a:schemeClr val="tx1"/>
              </a:solidFill>
              <a:latin typeface="黑体" panose="02010609060101010101" charset="-122"/>
              <a:ea typeface="黑体" panose="02010609060101010101" charset="-122"/>
              <a:sym typeface="+mn-ea"/>
            </a:endParaRPr>
          </a:p>
        </p:txBody>
      </p:sp>
      <p:sp>
        <p:nvSpPr>
          <p:cNvPr id="3" name="箭头: 五边形 1"/>
          <p:cNvSpPr/>
          <p:nvPr/>
        </p:nvSpPr>
        <p:spPr>
          <a:xfrm>
            <a:off x="451485" y="1420495"/>
            <a:ext cx="3592195" cy="485775"/>
          </a:xfrm>
          <a:prstGeom prst="homePlat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charset="-122"/>
              <a:ea typeface="微软雅黑" panose="020B0503020204020204" charset="-122"/>
            </a:endParaRPr>
          </a:p>
        </p:txBody>
      </p:sp>
      <p:sp>
        <p:nvSpPr>
          <p:cNvPr id="35" name="箭头: V 形 34"/>
          <p:cNvSpPr/>
          <p:nvPr/>
        </p:nvSpPr>
        <p:spPr>
          <a:xfrm>
            <a:off x="7895590" y="1428115"/>
            <a:ext cx="3830955" cy="49466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charset="-122"/>
              <a:ea typeface="微软雅黑" panose="020B0503020204020204" charset="-122"/>
            </a:endParaRPr>
          </a:p>
        </p:txBody>
      </p:sp>
      <p:sp>
        <p:nvSpPr>
          <p:cNvPr id="8" name="矩形: 圆角 35"/>
          <p:cNvSpPr/>
          <p:nvPr/>
        </p:nvSpPr>
        <p:spPr>
          <a:xfrm>
            <a:off x="4232910" y="2134870"/>
            <a:ext cx="3440430" cy="449453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sz="2400" dirty="0">
              <a:solidFill>
                <a:schemeClr val="tx1"/>
              </a:solidFill>
              <a:latin typeface="黑体" panose="02010609060101010101" charset="-122"/>
              <a:ea typeface="黑体" panose="02010609060101010101" charset="-122"/>
              <a:sym typeface="+mn-ea"/>
            </a:endParaRPr>
          </a:p>
        </p:txBody>
      </p:sp>
      <p:sp>
        <p:nvSpPr>
          <p:cNvPr id="14" name="箭头: V 形 34"/>
          <p:cNvSpPr/>
          <p:nvPr/>
        </p:nvSpPr>
        <p:spPr>
          <a:xfrm>
            <a:off x="4193540" y="1411605"/>
            <a:ext cx="3540125" cy="494665"/>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charset="-122"/>
              <a:ea typeface="微软雅黑" panose="020B0503020204020204" charset="-122"/>
            </a:endParaRPr>
          </a:p>
        </p:txBody>
      </p:sp>
      <p:sp>
        <p:nvSpPr>
          <p:cNvPr id="16" name="矩形: 圆角 35"/>
          <p:cNvSpPr/>
          <p:nvPr/>
        </p:nvSpPr>
        <p:spPr>
          <a:xfrm>
            <a:off x="7895590" y="2134870"/>
            <a:ext cx="3830955" cy="4494530"/>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sz="2400" b="1" dirty="0">
                <a:solidFill>
                  <a:srgbClr val="6E0F6D"/>
                </a:solidFill>
                <a:latin typeface="黑体" panose="02010609060101010101" charset="-122"/>
                <a:ea typeface="黑体" panose="02010609060101010101" charset="-122"/>
                <a:sym typeface="+mn-ea"/>
              </a:rPr>
              <a:t>1/ </a:t>
            </a:r>
            <a:endParaRPr sz="2400" dirty="0">
              <a:solidFill>
                <a:schemeClr val="tx1"/>
              </a:solidFill>
              <a:latin typeface="黑体" panose="02010609060101010101" charset="-122"/>
              <a:ea typeface="黑体" panose="02010609060101010101" charset="-122"/>
              <a:sym typeface="+mn-ea"/>
            </a:endParaRPr>
          </a:p>
          <a:p>
            <a:pPr algn="l">
              <a:lnSpc>
                <a:spcPct val="150000"/>
              </a:lnSpc>
            </a:pPr>
            <a:r>
              <a:rPr lang="en-US" sz="2400" b="1" dirty="0">
                <a:solidFill>
                  <a:srgbClr val="6E0F6D"/>
                </a:solidFill>
                <a:latin typeface="黑体" panose="02010609060101010101" charset="-122"/>
                <a:ea typeface="黑体" panose="02010609060101010101" charset="-122"/>
                <a:sym typeface="+mn-ea"/>
              </a:rPr>
              <a:t>2/ </a:t>
            </a:r>
            <a:endParaRPr sz="2400" dirty="0">
              <a:solidFill>
                <a:schemeClr val="tx1"/>
              </a:solidFill>
              <a:latin typeface="黑体" panose="02010609060101010101" charset="-122"/>
              <a:ea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04</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470" y="2407920"/>
            <a:ext cx="7349490"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模型解释与系统构想</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6159868" cy="1606017"/>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solidFill>
                  <a:schemeClr val="tx1"/>
                </a:solidFill>
                <a:latin typeface="Impact" panose="020B0806030902050204" pitchFamily="34" charset="0"/>
                <a:ea typeface="微软雅黑" panose="020B0503020204020204" charset="-122"/>
              </a:rPr>
              <a:t>基于累积局部效应图对于特征的解释</a:t>
            </a:r>
            <a:r>
              <a:rPr lang="en-US" altLang="zh-CN" spc="300" dirty="0">
                <a:ln w="6350">
                  <a:noFill/>
                </a:ln>
                <a:solidFill>
                  <a:schemeClr val="tx1"/>
                </a:solidFill>
                <a:latin typeface="Impact" panose="020B0806030902050204" pitchFamily="34" charset="0"/>
                <a:ea typeface="微软雅黑" panose="020B0503020204020204" charset="-122"/>
              </a:rPr>
              <a:t> </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solidFill>
                  <a:schemeClr val="tx1"/>
                </a:solidFill>
                <a:latin typeface="Impact" panose="020B0806030902050204" pitchFamily="34" charset="0"/>
                <a:ea typeface="微软雅黑" panose="020B0503020204020204" charset="-122"/>
              </a:rPr>
              <a:t>基于</a:t>
            </a:r>
            <a:r>
              <a:rPr lang="en-US" altLang="zh-CN" spc="300" dirty="0">
                <a:ln w="6350">
                  <a:noFill/>
                </a:ln>
                <a:solidFill>
                  <a:schemeClr val="tx1"/>
                </a:solidFill>
                <a:latin typeface="Impact" panose="020B0806030902050204" pitchFamily="34" charset="0"/>
                <a:ea typeface="微软雅黑" panose="020B0503020204020204" charset="-122"/>
              </a:rPr>
              <a:t>L</a:t>
            </a:r>
            <a:r>
              <a:rPr lang="en-US" altLang="zh-CN" spc="300" dirty="0">
                <a:ln w="6350">
                  <a:noFill/>
                </a:ln>
                <a:latin typeface="Impact" panose="020B0806030902050204" pitchFamily="34" charset="0"/>
                <a:ea typeface="微软雅黑" panose="020B0503020204020204" charset="-122"/>
              </a:rPr>
              <a:t>ocal Model</a:t>
            </a:r>
            <a:r>
              <a:rPr lang="zh-CN" altLang="en-US" spc="300" dirty="0">
                <a:ln w="6350">
                  <a:noFill/>
                </a:ln>
                <a:latin typeface="Impact" panose="020B0806030902050204" pitchFamily="34" charset="0"/>
                <a:ea typeface="微软雅黑" panose="020B0503020204020204" charset="-122"/>
              </a:rPr>
              <a:t>对于单个实例特征影响度量</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a:t>
              </a:r>
            </a:p>
          </p:txBody>
        </p:sp>
      </p:grpSp>
      <p:sp>
        <p:nvSpPr>
          <p:cNvPr id="27" name="文本框 26"/>
          <p:cNvSpPr txBox="1"/>
          <p:nvPr/>
        </p:nvSpPr>
        <p:spPr>
          <a:xfrm>
            <a:off x="1450975" y="411765"/>
            <a:ext cx="94456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模型解释与系统构想</a:t>
            </a:r>
            <a:endParaRPr lang="en-US" altLang="zh-CN" sz="3600" b="1" spc="400" dirty="0">
              <a:solidFill>
                <a:schemeClr val="tx1">
                  <a:lumMod val="75000"/>
                  <a:lumOff val="25000"/>
                </a:schemeClr>
              </a:solidFill>
              <a:latin typeface="黑体" panose="02010609060101010101" charset="-122"/>
              <a:ea typeface="黑体" panose="02010609060101010101" charset="-122"/>
            </a:endParaRPr>
          </a:p>
        </p:txBody>
      </p:sp>
      <p:sp>
        <p:nvSpPr>
          <p:cNvPr id="2" name="矩形 1"/>
          <p:cNvSpPr/>
          <p:nvPr/>
        </p:nvSpPr>
        <p:spPr>
          <a:xfrm>
            <a:off x="400685" y="1239133"/>
            <a:ext cx="11201400" cy="544703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随机森林在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分类</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方面具有良好的表现，但其模型构建及预测过程的细节对用户是</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隐蔽</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的，新闻工作者并不能理解背后的原因</a:t>
            </a:r>
            <a:endPar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schemeClr val="tx1"/>
                </a:solidFill>
                <a:latin typeface="27"/>
                <a:ea typeface="黑体" panose="02010609060101010101" charset="-122"/>
                <a:cs typeface="黑体" panose="02010609060101010101" charset="-122"/>
                <a:sym typeface="+mn-ea"/>
              </a:rPr>
              <a:t>需要对变量进行解释</a:t>
            </a:r>
            <a:endParaRPr lang="zh-CN" altLang="zh-CN" sz="2800"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7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采用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累积局部效应图（</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ALE</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解释特征值的变化对预测值的影响</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kumimoji="0" lang="zh-CN" altLang="en-US" sz="2700" b="1" i="0" u="none" strike="noStrike" kern="1200" cap="none" spc="600" normalizeH="0" baseline="0" noProof="0" dirty="0">
                <a:ln>
                  <a:noFill/>
                </a:ln>
                <a:solidFill>
                  <a:prstClr val="black">
                    <a:hueOff val="0"/>
                    <a:satOff val="0"/>
                    <a:lumOff val="0"/>
                    <a:alphaOff val="0"/>
                  </a:prstClr>
                </a:solidFill>
                <a:effectLst/>
                <a:uLnTx/>
                <a:uFillTx/>
                <a:latin typeface="黑体" panose="02010609060101010101" charset="-122"/>
                <a:ea typeface="黑体" panose="02010609060101010101" charset="-122"/>
                <a:cs typeface="黑体" panose="02010609060101010101" charset="-122"/>
                <a:sym typeface="+mn-ea"/>
              </a:rPr>
              <a:t>使用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本地模型（</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Local Model</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构对单个实例的特征值进行探索</a:t>
            </a:r>
            <a:endParaRPr lang="zh-CN" altLang="zh-CN" sz="2800" spc="600" dirty="0">
              <a:solidFill>
                <a:srgbClr val="7030A0"/>
              </a:solidFill>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、部份依赖图在该模型上的正负类影响难以看出差别</a:t>
            </a: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、采用能够消除一定特征相关性的累计局部效应图进行解释</a:t>
            </a: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kern="0" dirty="0">
                <a:solidFill>
                  <a:schemeClr val="bg1"/>
                </a:solidFill>
                <a:latin typeface="黑体" panose="02010609060101010101" charset="-122"/>
                <a:ea typeface="黑体" panose="02010609060101010101" charset="-122"/>
                <a:cs typeface="宋体" panose="02010600030101010101" pitchFamily="2" charset="-122"/>
                <a:sym typeface="+mn-ea"/>
              </a:rPr>
              <a:t>PDP</a:t>
            </a:r>
            <a:endPar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6656" y="1493520"/>
            <a:ext cx="5534033" cy="339598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6656" y="3337692"/>
            <a:ext cx="5534033" cy="314654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、文章主观程度取值</a:t>
            </a:r>
            <a:r>
              <a:rPr lang="en-US" altLang="zh-CN" sz="2400" dirty="0">
                <a:solidFill>
                  <a:schemeClr val="tx1"/>
                </a:solidFill>
                <a:latin typeface="黑体" panose="02010609060101010101" charset="-122"/>
                <a:ea typeface="黑体" panose="02010609060101010101" charset="-122"/>
                <a:sym typeface="+mn-ea"/>
              </a:rPr>
              <a:t>0-1</a:t>
            </a:r>
            <a:r>
              <a:rPr lang="zh-CN" altLang="en-US" sz="2400" dirty="0">
                <a:solidFill>
                  <a:schemeClr val="tx1"/>
                </a:solidFill>
                <a:latin typeface="黑体" panose="02010609060101010101" charset="-122"/>
                <a:ea typeface="黑体" panose="02010609060101010101" charset="-122"/>
                <a:sym typeface="+mn-ea"/>
              </a:rPr>
              <a:t>，值越大代表文章正文内容越主观。</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、偏向客观事实输出和主观观点输出的文章能够更好地避免成为冷门文章，提高热度。</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文章主观程度</a:t>
            </a:r>
          </a:p>
        </p:txBody>
      </p:sp>
      <p:pic>
        <p:nvPicPr>
          <p:cNvPr id="2" name="图片 1"/>
          <p:cNvPicPr>
            <a:picLocks noChangeAspect="1"/>
          </p:cNvPicPr>
          <p:nvPr/>
        </p:nvPicPr>
        <p:blipFill>
          <a:blip r:embed="rId4"/>
          <a:stretch>
            <a:fillRect/>
          </a:stretch>
        </p:blipFill>
        <p:spPr>
          <a:xfrm>
            <a:off x="4918625" y="1842001"/>
            <a:ext cx="6962309" cy="425399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5"/>
            <a:ext cx="4066540" cy="407760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、标题新奇性的取值为</a:t>
            </a:r>
            <a:r>
              <a:rPr lang="en-US" altLang="zh-CN" sz="2400" dirty="0">
                <a:solidFill>
                  <a:schemeClr val="tx1"/>
                </a:solidFill>
                <a:latin typeface="黑体" panose="02010609060101010101" charset="-122"/>
                <a:ea typeface="黑体" panose="02010609060101010101" charset="-122"/>
                <a:sym typeface="+mn-ea"/>
              </a:rPr>
              <a:t>0-1</a:t>
            </a:r>
            <a:r>
              <a:rPr lang="zh-CN" altLang="en-US" sz="2400" dirty="0">
                <a:solidFill>
                  <a:schemeClr val="tx1"/>
                </a:solidFill>
                <a:latin typeface="黑体" panose="02010609060101010101" charset="-122"/>
                <a:ea typeface="黑体" panose="02010609060101010101" charset="-122"/>
                <a:sym typeface="+mn-ea"/>
              </a:rPr>
              <a:t>，值越大代表标题新奇程度越高</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、在</a:t>
            </a:r>
            <a:r>
              <a:rPr lang="en-US" altLang="zh-CN" sz="2400" dirty="0">
                <a:solidFill>
                  <a:schemeClr val="tx1"/>
                </a:solidFill>
                <a:latin typeface="黑体" panose="02010609060101010101" charset="-122"/>
                <a:ea typeface="黑体" panose="02010609060101010101" charset="-122"/>
                <a:sym typeface="+mn-ea"/>
              </a:rPr>
              <a:t>Mashable</a:t>
            </a:r>
            <a:r>
              <a:rPr lang="zh-CN" altLang="en-US" sz="2400" dirty="0">
                <a:solidFill>
                  <a:schemeClr val="tx1"/>
                </a:solidFill>
                <a:latin typeface="黑体" panose="02010609060101010101" charset="-122"/>
                <a:ea typeface="黑体" panose="02010609060101010101" charset="-122"/>
                <a:sym typeface="+mn-ea"/>
              </a:rPr>
              <a:t>上，标题越新奇，与之前的文章标题越不相似，成为冷门的概率越大。</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标题表述新奇性</a:t>
            </a:r>
          </a:p>
        </p:txBody>
      </p:sp>
      <p:pic>
        <p:nvPicPr>
          <p:cNvPr id="2" name="图片 1"/>
          <p:cNvPicPr>
            <a:picLocks noChangeAspect="1"/>
          </p:cNvPicPr>
          <p:nvPr/>
        </p:nvPicPr>
        <p:blipFill>
          <a:blip r:embed="rId4"/>
          <a:stretch>
            <a:fillRect/>
          </a:stretch>
        </p:blipFill>
        <p:spPr>
          <a:xfrm>
            <a:off x="4821228" y="1793875"/>
            <a:ext cx="7161062" cy="438233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4"/>
            <a:ext cx="4066540" cy="46310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、积极词占比的取值为</a:t>
            </a:r>
            <a:r>
              <a:rPr lang="en-US" altLang="zh-CN" sz="2400" dirty="0">
                <a:solidFill>
                  <a:schemeClr val="tx1"/>
                </a:solidFill>
                <a:latin typeface="黑体" panose="02010609060101010101" charset="-122"/>
                <a:ea typeface="黑体" panose="02010609060101010101" charset="-122"/>
                <a:sym typeface="+mn-ea"/>
              </a:rPr>
              <a:t>0-1</a:t>
            </a:r>
            <a:r>
              <a:rPr lang="zh-CN" altLang="en-US" sz="2400" dirty="0">
                <a:solidFill>
                  <a:schemeClr val="tx1"/>
                </a:solidFill>
                <a:latin typeface="黑体" panose="02010609060101010101" charset="-122"/>
                <a:ea typeface="黑体" panose="02010609060101010101" charset="-122"/>
                <a:sym typeface="+mn-ea"/>
              </a:rPr>
              <a:t>，值越大代表正文积极词占比越高</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、对文章热度的影响呈严重非线性关系</a:t>
            </a:r>
            <a:endParaRPr lang="en-US" altLang="zh-CN" sz="2400" dirty="0">
              <a:solidFill>
                <a:schemeClr val="tx1"/>
              </a:solidFill>
              <a:latin typeface="黑体" panose="02010609060101010101" charset="-122"/>
              <a:ea typeface="黑体" panose="02010609060101010101" charset="-122"/>
              <a:sym typeface="+mn-ea"/>
            </a:endParaRPr>
          </a:p>
          <a:p>
            <a:pPr>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、总体上看，积极词占比越低，成为冷门文章的概率越高。</a:t>
            </a:r>
            <a:endParaRPr lang="en-US" altLang="zh-CN" sz="24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积极词的占比</a:t>
            </a:r>
          </a:p>
        </p:txBody>
      </p:sp>
      <p:pic>
        <p:nvPicPr>
          <p:cNvPr id="3" name="图片 2"/>
          <p:cNvPicPr>
            <a:picLocks noChangeAspect="1"/>
          </p:cNvPicPr>
          <p:nvPr/>
        </p:nvPicPr>
        <p:blipFill>
          <a:blip r:embed="rId4"/>
          <a:stretch>
            <a:fillRect/>
          </a:stretch>
        </p:blipFill>
        <p:spPr>
          <a:xfrm>
            <a:off x="4869648" y="1859463"/>
            <a:ext cx="7141882" cy="438091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sp>
        <p:nvSpPr>
          <p:cNvPr id="27" name="文本框 26"/>
          <p:cNvSpPr txBox="1"/>
          <p:nvPr/>
        </p:nvSpPr>
        <p:spPr>
          <a:xfrm>
            <a:off x="1450975" y="412115"/>
            <a:ext cx="8709025" cy="646331"/>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基于累积局部效应图对于特征的解释</a:t>
            </a:r>
          </a:p>
        </p:txBody>
      </p:sp>
      <p:sp>
        <p:nvSpPr>
          <p:cNvPr id="4" name="矩形: 圆角 35"/>
          <p:cNvSpPr/>
          <p:nvPr/>
        </p:nvSpPr>
        <p:spPr>
          <a:xfrm>
            <a:off x="450850" y="2226945"/>
            <a:ext cx="4066540" cy="4274922"/>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、标题可读性指数越大，代表标题越难以读懂</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、根据总体趋势划分三个部分：</a:t>
            </a:r>
            <a:r>
              <a:rPr lang="en-US" altLang="zh-CN" sz="2400" dirty="0">
                <a:solidFill>
                  <a:schemeClr val="tx1"/>
                </a:solidFill>
                <a:latin typeface="黑体" panose="02010609060101010101" charset="-122"/>
                <a:ea typeface="黑体" panose="02010609060101010101" charset="-122"/>
                <a:sym typeface="+mn-ea"/>
              </a:rPr>
              <a:t>&lt;5</a:t>
            </a:r>
            <a:r>
              <a:rPr lang="zh-CN" altLang="en-US" sz="2400" dirty="0">
                <a:solidFill>
                  <a:schemeClr val="tx1"/>
                </a:solidFill>
                <a:latin typeface="黑体" panose="02010609060101010101" charset="-122"/>
                <a:ea typeface="黑体" panose="02010609060101010101" charset="-122"/>
                <a:sym typeface="+mn-ea"/>
              </a:rPr>
              <a:t>，</a:t>
            </a:r>
            <a:r>
              <a:rPr lang="en-US" altLang="zh-CN" sz="2400" dirty="0">
                <a:solidFill>
                  <a:schemeClr val="tx1"/>
                </a:solidFill>
                <a:latin typeface="黑体" panose="02010609060101010101" charset="-122"/>
                <a:ea typeface="黑体" panose="02010609060101010101" charset="-122"/>
                <a:sym typeface="+mn-ea"/>
              </a:rPr>
              <a:t>5-11</a:t>
            </a:r>
            <a:r>
              <a:rPr lang="zh-CN" altLang="en-US" sz="2400" dirty="0">
                <a:solidFill>
                  <a:schemeClr val="tx1"/>
                </a:solidFill>
                <a:latin typeface="黑体" panose="02010609060101010101" charset="-122"/>
                <a:ea typeface="黑体" panose="02010609060101010101" charset="-122"/>
                <a:sym typeface="+mn-ea"/>
              </a:rPr>
              <a:t>，</a:t>
            </a:r>
            <a:r>
              <a:rPr lang="en-US" altLang="zh-CN" sz="2400" dirty="0">
                <a:solidFill>
                  <a:schemeClr val="tx1"/>
                </a:solidFill>
                <a:latin typeface="黑体" panose="02010609060101010101" charset="-122"/>
                <a:ea typeface="黑体" panose="02010609060101010101" charset="-122"/>
                <a:sym typeface="+mn-ea"/>
              </a:rPr>
              <a:t>&gt;11</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、类别的文章具有最适应的难度级别，从而吸引目标读者群体。</a:t>
            </a:r>
            <a:endParaRPr lang="en-US" altLang="zh-CN" sz="24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标题可读性指数</a:t>
            </a:r>
          </a:p>
        </p:txBody>
      </p:sp>
      <p:pic>
        <p:nvPicPr>
          <p:cNvPr id="3" name="图片 2"/>
          <p:cNvPicPr>
            <a:picLocks noChangeAspect="1"/>
          </p:cNvPicPr>
          <p:nvPr/>
        </p:nvPicPr>
        <p:blipFill>
          <a:blip r:embed="rId4"/>
          <a:stretch>
            <a:fillRect/>
          </a:stretch>
        </p:blipFill>
        <p:spPr>
          <a:xfrm>
            <a:off x="4966752" y="2094228"/>
            <a:ext cx="6940480" cy="42749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7" name="文本框 26"/>
          <p:cNvSpPr txBox="1"/>
          <p:nvPr/>
        </p:nvSpPr>
        <p:spPr>
          <a:xfrm>
            <a:off x="1270000" y="492257"/>
            <a:ext cx="8709025" cy="523220"/>
          </a:xfrm>
          <a:prstGeom prst="rect">
            <a:avLst/>
          </a:prstGeom>
          <a:noFill/>
        </p:spPr>
        <p:txBody>
          <a:bodyPr wrap="square" rtlCol="0">
            <a:spAutoFit/>
          </a:bodyPr>
          <a:lstStyle/>
          <a:p>
            <a:r>
              <a:rPr lang="zh-CN" altLang="en-US" sz="2800" b="1" spc="400" dirty="0">
                <a:solidFill>
                  <a:schemeClr val="tx1">
                    <a:lumMod val="75000"/>
                    <a:lumOff val="25000"/>
                  </a:schemeClr>
                </a:solidFill>
                <a:latin typeface="黑体" panose="02010609060101010101" charset="-122"/>
                <a:ea typeface="黑体" panose="02010609060101010101" charset="-122"/>
              </a:rPr>
              <a:t>基于</a:t>
            </a:r>
            <a:r>
              <a:rPr lang="en-US" altLang="zh-CN" sz="2800" b="1" spc="400" dirty="0">
                <a:solidFill>
                  <a:schemeClr val="tx1">
                    <a:lumMod val="75000"/>
                    <a:lumOff val="25000"/>
                  </a:schemeClr>
                </a:solidFill>
                <a:latin typeface="黑体" panose="02010609060101010101" charset="-122"/>
                <a:ea typeface="黑体" panose="02010609060101010101" charset="-122"/>
              </a:rPr>
              <a:t>Local Model</a:t>
            </a:r>
            <a:r>
              <a:rPr lang="zh-CN" altLang="en-US" sz="2800" b="1" spc="400" dirty="0">
                <a:solidFill>
                  <a:schemeClr val="tx1">
                    <a:lumMod val="75000"/>
                    <a:lumOff val="25000"/>
                  </a:schemeClr>
                </a:solidFill>
                <a:latin typeface="黑体" panose="02010609060101010101" charset="-122"/>
                <a:ea typeface="黑体" panose="02010609060101010101" charset="-122"/>
              </a:rPr>
              <a:t>对于单个实例特征影响度量</a:t>
            </a:r>
          </a:p>
        </p:txBody>
      </p:sp>
      <p:sp>
        <p:nvSpPr>
          <p:cNvPr id="4" name="矩形: 圆角 35"/>
          <p:cNvSpPr/>
          <p:nvPr/>
        </p:nvSpPr>
        <p:spPr>
          <a:xfrm>
            <a:off x="450850" y="2226944"/>
            <a:ext cx="4066540" cy="4631055"/>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2400" dirty="0">
                <a:solidFill>
                  <a:schemeClr val="tx1"/>
                </a:solidFill>
                <a:latin typeface="黑体" panose="02010609060101010101" charset="-122"/>
                <a:ea typeface="黑体" panose="02010609060101010101" charset="-122"/>
                <a:sym typeface="+mn-ea"/>
              </a:rPr>
              <a:t>1</a:t>
            </a:r>
            <a:r>
              <a:rPr lang="zh-CN" altLang="en-US" sz="2400" dirty="0">
                <a:solidFill>
                  <a:schemeClr val="tx1"/>
                </a:solidFill>
                <a:latin typeface="黑体" panose="02010609060101010101" charset="-122"/>
                <a:ea typeface="黑体" panose="02010609060101010101" charset="-122"/>
                <a:sym typeface="+mn-ea"/>
              </a:rPr>
              <a:t>、对局部实例进行解释性研究</a:t>
            </a: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2</a:t>
            </a:r>
            <a:r>
              <a:rPr lang="zh-CN" altLang="en-US" sz="2400" dirty="0">
                <a:solidFill>
                  <a:schemeClr val="tx1"/>
                </a:solidFill>
                <a:latin typeface="黑体" panose="02010609060101010101" charset="-122"/>
                <a:ea typeface="黑体" panose="02010609060101010101" charset="-122"/>
                <a:sym typeface="+mn-ea"/>
              </a:rPr>
              <a:t>、依据对累积局部效应的解释及单个实例特征影响的结果对实例进行优化</a:t>
            </a:r>
            <a:endParaRPr lang="en-US" altLang="zh-CN" sz="2400" dirty="0">
              <a:solidFill>
                <a:schemeClr val="tx1"/>
              </a:solidFill>
              <a:latin typeface="黑体" panose="02010609060101010101" charset="-122"/>
              <a:ea typeface="黑体" panose="02010609060101010101" charset="-122"/>
              <a:sym typeface="+mn-ea"/>
            </a:endParaRPr>
          </a:p>
          <a:p>
            <a:pPr algn="l">
              <a:lnSpc>
                <a:spcPct val="150000"/>
              </a:lnSpc>
            </a:pPr>
            <a:r>
              <a:rPr lang="en-US" altLang="zh-CN" sz="2400" dirty="0">
                <a:solidFill>
                  <a:schemeClr val="tx1"/>
                </a:solidFill>
                <a:latin typeface="黑体" panose="02010609060101010101" charset="-122"/>
                <a:ea typeface="黑体" panose="02010609060101010101" charset="-122"/>
                <a:sym typeface="+mn-ea"/>
              </a:rPr>
              <a:t>3</a:t>
            </a:r>
            <a:r>
              <a:rPr lang="zh-CN" altLang="en-US" sz="2400" dirty="0">
                <a:solidFill>
                  <a:schemeClr val="tx1"/>
                </a:solidFill>
                <a:latin typeface="黑体" panose="02010609060101010101" charset="-122"/>
                <a:ea typeface="黑体" panose="02010609060101010101" charset="-122"/>
                <a:sym typeface="+mn-ea"/>
              </a:rPr>
              <a:t>、使用</a:t>
            </a:r>
            <a:r>
              <a:rPr lang="en-US" altLang="zh-CN" sz="2400" dirty="0" err="1">
                <a:solidFill>
                  <a:schemeClr val="tx1"/>
                </a:solidFill>
                <a:latin typeface="黑体" panose="02010609060101010101" charset="-122"/>
                <a:ea typeface="黑体" panose="02010609060101010101" charset="-122"/>
                <a:sym typeface="+mn-ea"/>
              </a:rPr>
              <a:t>iml</a:t>
            </a:r>
            <a:r>
              <a:rPr lang="zh-CN" altLang="en-US" sz="2400" dirty="0">
                <a:solidFill>
                  <a:schemeClr val="tx1"/>
                </a:solidFill>
                <a:latin typeface="黑体" panose="02010609060101010101" charset="-122"/>
                <a:ea typeface="黑体" panose="02010609060101010101" charset="-122"/>
                <a:sym typeface="+mn-ea"/>
              </a:rPr>
              <a:t>包中的</a:t>
            </a:r>
            <a:r>
              <a:rPr lang="en-US" altLang="zh-CN" sz="2400" dirty="0">
                <a:solidFill>
                  <a:schemeClr val="tx1"/>
                </a:solidFill>
                <a:latin typeface="黑体" panose="02010609060101010101" charset="-122"/>
                <a:ea typeface="黑体" panose="02010609060101010101" charset="-122"/>
                <a:sym typeface="+mn-ea"/>
              </a:rPr>
              <a:t>Local Model</a:t>
            </a:r>
            <a:r>
              <a:rPr lang="zh-CN" altLang="en-US" sz="2400" dirty="0">
                <a:solidFill>
                  <a:schemeClr val="tx1"/>
                </a:solidFill>
                <a:latin typeface="黑体" panose="02010609060101010101" charset="-122"/>
                <a:ea typeface="黑体" panose="02010609060101010101" charset="-122"/>
                <a:sym typeface="+mn-ea"/>
              </a:rPr>
              <a:t>对单个实例进行变量影响研究</a:t>
            </a:r>
            <a:endParaRPr lang="zh-CN" altLang="en-US" sz="2400" b="1" spc="600" dirty="0">
              <a:solidFill>
                <a:schemeClr val="tx1"/>
              </a:solidFill>
              <a:latin typeface="黑体" panose="02010609060101010101" charset="-122"/>
              <a:ea typeface="黑体" panose="02010609060101010101" charset="-122"/>
              <a:sym typeface="+mn-ea"/>
            </a:endParaRPr>
          </a:p>
        </p:txBody>
      </p:sp>
      <p:sp>
        <p:nvSpPr>
          <p:cNvPr id="12" name="矩形 11"/>
          <p:cNvSpPr/>
          <p:nvPr/>
        </p:nvSpPr>
        <p:spPr>
          <a:xfrm>
            <a:off x="450850" y="1493520"/>
            <a:ext cx="4066540" cy="60071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kern="0" dirty="0">
                <a:solidFill>
                  <a:schemeClr val="bg1"/>
                </a:solidFill>
                <a:latin typeface="黑体" panose="02010609060101010101" charset="-122"/>
                <a:ea typeface="黑体" panose="02010609060101010101" charset="-122"/>
                <a:cs typeface="宋体" panose="02010600030101010101" pitchFamily="2" charset="-122"/>
                <a:sym typeface="+mn-ea"/>
              </a:rPr>
              <a:t>Local</a:t>
            </a:r>
            <a:r>
              <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rPr>
              <a:t> </a:t>
            </a:r>
            <a:r>
              <a:rPr lang="en-US" altLang="zh-CN" sz="2800" b="1" kern="0" dirty="0">
                <a:solidFill>
                  <a:schemeClr val="bg1"/>
                </a:solidFill>
                <a:latin typeface="黑体" panose="02010609060101010101" charset="-122"/>
                <a:ea typeface="黑体" panose="02010609060101010101" charset="-122"/>
                <a:cs typeface="宋体" panose="02010600030101010101" pitchFamily="2" charset="-122"/>
                <a:sym typeface="+mn-ea"/>
              </a:rPr>
              <a:t>Model</a:t>
            </a:r>
            <a:endParaRPr lang="zh-CN" altLang="en-US" sz="2800" b="1" kern="0" dirty="0">
              <a:solidFill>
                <a:schemeClr val="bg1"/>
              </a:solidFill>
              <a:latin typeface="黑体" panose="02010609060101010101" charset="-122"/>
              <a:ea typeface="黑体" panose="02010609060101010101" charset="-122"/>
              <a:cs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4708203" y="2079592"/>
            <a:ext cx="7275249" cy="44338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6475521" cy="860425"/>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背景</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2021515"/>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rPr>
              <a:t>研究背景</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latin typeface="Impact" panose="020B0806030902050204" pitchFamily="34" charset="0"/>
                <a:ea typeface="微软雅黑" panose="020B0503020204020204" charset="-122"/>
              </a:rPr>
              <a:t>2</a:t>
            </a:r>
            <a:r>
              <a:rPr lang="en-US" altLang="zh-CN" spc="300" dirty="0">
                <a:ln w="6350">
                  <a:noFill/>
                </a:ln>
                <a:solidFill>
                  <a:schemeClr val="tx1"/>
                </a:solidFill>
                <a:latin typeface="Impact" panose="020B0806030902050204" pitchFamily="34" charset="0"/>
                <a:ea typeface="微软雅黑" panose="020B0503020204020204" charset="-122"/>
              </a:rPr>
              <a:t>/ </a:t>
            </a:r>
            <a:r>
              <a:rPr lang="zh-CN" altLang="en-US" spc="300" dirty="0">
                <a:ln w="6350">
                  <a:noFill/>
                </a:ln>
                <a:solidFill>
                  <a:schemeClr val="tx1"/>
                </a:solidFill>
                <a:latin typeface="Impact" panose="020B0806030902050204" pitchFamily="34" charset="0"/>
                <a:ea typeface="微软雅黑" panose="020B0503020204020204" charset="-122"/>
              </a:rPr>
              <a:t>任务介绍</a:t>
            </a:r>
            <a:endParaRPr lang="en-US" altLang="zh-CN"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latin typeface="Impact" panose="020B0806030902050204" pitchFamily="34" charset="0"/>
                <a:ea typeface="微软雅黑" panose="020B0503020204020204" charset="-122"/>
              </a:rPr>
              <a:t>3/ </a:t>
            </a:r>
            <a:r>
              <a:rPr lang="zh-CN" altLang="en-US" spc="300" dirty="0">
                <a:ln w="6350">
                  <a:noFill/>
                </a:ln>
                <a:latin typeface="Impact" panose="020B0806030902050204" pitchFamily="34" charset="0"/>
                <a:ea typeface="微软雅黑" panose="020B0503020204020204" charset="-122"/>
              </a:rPr>
              <a:t>项目流程</a:t>
            </a: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05</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470" y="2407920"/>
            <a:ext cx="7349490"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总结</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1661795"/>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solidFill>
                  <a:schemeClr val="tx1"/>
                </a:solidFill>
                <a:latin typeface="Impact" panose="020B0806030902050204" pitchFamily="34" charset="0"/>
                <a:ea typeface="微软雅黑" panose="020B0503020204020204" charset="-122"/>
              </a:rPr>
              <a:t>成果</a:t>
            </a:r>
            <a:r>
              <a:rPr lang="en-US" altLang="zh-CN" spc="300" dirty="0">
                <a:ln w="6350">
                  <a:noFill/>
                </a:ln>
                <a:solidFill>
                  <a:schemeClr val="tx1"/>
                </a:solidFill>
                <a:latin typeface="Impact" panose="020B0806030902050204" pitchFamily="34" charset="0"/>
                <a:ea typeface="微软雅黑" panose="020B0503020204020204" charset="-122"/>
              </a:rPr>
              <a:t> </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solidFill>
                  <a:schemeClr val="tx1"/>
                </a:solidFill>
                <a:latin typeface="Impact" panose="020B0806030902050204" pitchFamily="34" charset="0"/>
                <a:ea typeface="微软雅黑" panose="020B0503020204020204" charset="-122"/>
              </a:rPr>
              <a:t>不足</a:t>
            </a: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grpSp>
      <p:grpSp>
        <p:nvGrpSpPr>
          <p:cNvPr id="17" name="组合 16"/>
          <p:cNvGrpSpPr/>
          <p:nvPr/>
        </p:nvGrpSpPr>
        <p:grpSpPr>
          <a:xfrm>
            <a:off x="423555" y="2298736"/>
            <a:ext cx="2019868" cy="2019868"/>
            <a:chOff x="1270000" y="2067916"/>
            <a:chExt cx="2019868" cy="2019868"/>
          </a:xfrm>
          <a:solidFill>
            <a:srgbClr val="6E0F6D"/>
          </a:solidFill>
        </p:grpSpPr>
        <p:sp>
          <p:nvSpPr>
            <p:cNvPr id="11" name="圆: 空心 7"/>
            <p:cNvSpPr/>
            <p:nvPr/>
          </p:nvSpPr>
          <p:spPr>
            <a:xfrm>
              <a:off x="1270000" y="2067916"/>
              <a:ext cx="2019868" cy="2019868"/>
            </a:xfrm>
            <a:prstGeom prst="donut">
              <a:avLst>
                <a:gd name="adj" fmla="val 12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p:cNvPicPr>
              <a:picLocks noChangeAspect="1"/>
            </p:cNvPicPr>
            <p:nvPr/>
          </p:nvPicPr>
          <p:blipFill>
            <a:blip r:embed="rId4"/>
            <a:stretch>
              <a:fillRect/>
            </a:stretch>
          </p:blipFill>
          <p:spPr>
            <a:xfrm>
              <a:off x="1943019" y="2740935"/>
              <a:ext cx="673830" cy="673830"/>
            </a:xfrm>
            <a:prstGeom prst="rect">
              <a:avLst/>
            </a:prstGeom>
            <a:noFill/>
          </p:spPr>
        </p:pic>
      </p:grpSp>
      <p:sp>
        <p:nvSpPr>
          <p:cNvPr id="21" name="文本框 20"/>
          <p:cNvSpPr txBox="1"/>
          <p:nvPr/>
        </p:nvSpPr>
        <p:spPr>
          <a:xfrm>
            <a:off x="587148" y="4529958"/>
            <a:ext cx="1727654" cy="46037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黑体" panose="02010609060101010101" charset="-122"/>
                <a:ea typeface="黑体" panose="02010609060101010101" charset="-122"/>
                <a:cs typeface="黑体" panose="02010609060101010101" charset="-122"/>
              </a:rPr>
              <a:t>成果</a:t>
            </a:r>
            <a:endParaRPr lang="en-US" altLang="zh-CN" sz="2400" b="1"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433489" y="468252"/>
            <a:ext cx="8709025" cy="584775"/>
          </a:xfrm>
          <a:prstGeom prst="rect">
            <a:avLst/>
          </a:prstGeom>
          <a:noFill/>
        </p:spPr>
        <p:txBody>
          <a:bodyPr wrap="square" rtlCol="0">
            <a:spAutoFit/>
          </a:bodyPr>
          <a:lstStyle/>
          <a:p>
            <a:r>
              <a:rPr lang="zh-CN" altLang="en-US" sz="3200" b="1" spc="400" dirty="0">
                <a:solidFill>
                  <a:schemeClr val="tx1">
                    <a:lumMod val="75000"/>
                    <a:lumOff val="25000"/>
                  </a:schemeClr>
                </a:solidFill>
                <a:latin typeface="黑体" panose="02010609060101010101" charset="-122"/>
                <a:ea typeface="黑体" panose="02010609060101010101" charset="-122"/>
              </a:rPr>
              <a:t>成果</a:t>
            </a:r>
          </a:p>
        </p:txBody>
      </p:sp>
      <p:sp>
        <p:nvSpPr>
          <p:cNvPr id="3" name="矩形: 圆角 35"/>
          <p:cNvSpPr/>
          <p:nvPr/>
        </p:nvSpPr>
        <p:spPr>
          <a:xfrm>
            <a:off x="2987821" y="1367161"/>
            <a:ext cx="8780624" cy="5131293"/>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特征构建阶段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：使用</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NPL</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技术和机器学习方法，根据过往研究出的一些特征与本文构建的体系进行人工构建</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4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模型拟合阶段：使用随机森林、支持向量机与神经网络三个模型进行拟合，并通过采样、调整</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SVM</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模型参数等党法提高模型性能，通过调参获得了三个最优模型。</a:t>
            </a:r>
            <a:endParaRPr lang="en-US" altLang="zh-CN" sz="24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3/</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模型解释阶段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：使用</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NP</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根据现实意义与累计局部效应图解释了随机森林中特征输入的影响及变化趋势，并根据</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Local Model</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输出单个实例的特征影响，为后续内容生成者的建议提供了一定方法和基础。</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1540"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文本框 7"/>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2" name="文本框 1"/>
          <p:cNvSpPr txBox="1"/>
          <p:nvPr/>
        </p:nvSpPr>
        <p:spPr>
          <a:xfrm>
            <a:off x="1433489" y="468252"/>
            <a:ext cx="8709025" cy="584775"/>
          </a:xfrm>
          <a:prstGeom prst="rect">
            <a:avLst/>
          </a:prstGeom>
          <a:noFill/>
        </p:spPr>
        <p:txBody>
          <a:bodyPr wrap="square" rtlCol="0">
            <a:spAutoFit/>
          </a:bodyPr>
          <a:lstStyle/>
          <a:p>
            <a:r>
              <a:rPr lang="zh-CN" altLang="en-US" sz="3200" b="1" spc="400" dirty="0">
                <a:solidFill>
                  <a:schemeClr val="tx1">
                    <a:lumMod val="75000"/>
                    <a:lumOff val="25000"/>
                  </a:schemeClr>
                </a:solidFill>
                <a:latin typeface="黑体" panose="02010609060101010101" charset="-122"/>
                <a:ea typeface="黑体" panose="02010609060101010101" charset="-122"/>
              </a:rPr>
              <a:t>不足</a:t>
            </a:r>
          </a:p>
        </p:txBody>
      </p:sp>
      <p:grpSp>
        <p:nvGrpSpPr>
          <p:cNvPr id="3" name="组合 2"/>
          <p:cNvGrpSpPr/>
          <p:nvPr/>
        </p:nvGrpSpPr>
        <p:grpSpPr>
          <a:xfrm>
            <a:off x="461645" y="2316490"/>
            <a:ext cx="2019868" cy="2019868"/>
            <a:chOff x="3916362" y="2067916"/>
            <a:chExt cx="2019868" cy="2019868"/>
          </a:xfrm>
        </p:grpSpPr>
        <p:sp>
          <p:nvSpPr>
            <p:cNvPr id="4" name="圆: 空心 3"/>
            <p:cNvSpPr/>
            <p:nvPr/>
          </p:nvSpPr>
          <p:spPr>
            <a:xfrm>
              <a:off x="3916362" y="2067916"/>
              <a:ext cx="2019868" cy="2019868"/>
            </a:xfrm>
            <a:prstGeom prst="donut">
              <a:avLst>
                <a:gd name="adj" fmla="val 1215"/>
              </a:avLst>
            </a:prstGeom>
            <a:solidFill>
              <a:srgbClr val="404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p:cNvPicPr>
              <a:picLocks noChangeAspect="1"/>
            </p:cNvPicPr>
            <p:nvPr/>
          </p:nvPicPr>
          <p:blipFill>
            <a:blip r:embed="rId4"/>
            <a:stretch>
              <a:fillRect/>
            </a:stretch>
          </p:blipFill>
          <p:spPr>
            <a:xfrm>
              <a:off x="4611006" y="2704926"/>
              <a:ext cx="630580" cy="745847"/>
            </a:xfrm>
            <a:prstGeom prst="rect">
              <a:avLst/>
            </a:prstGeom>
          </p:spPr>
        </p:pic>
      </p:grpSp>
      <p:sp>
        <p:nvSpPr>
          <p:cNvPr id="9" name="文本框 8"/>
          <p:cNvSpPr txBox="1"/>
          <p:nvPr/>
        </p:nvSpPr>
        <p:spPr>
          <a:xfrm>
            <a:off x="462468" y="4547524"/>
            <a:ext cx="2019300" cy="46037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黑体" panose="02010609060101010101" charset="-122"/>
                <a:ea typeface="黑体" panose="02010609060101010101" charset="-122"/>
                <a:cs typeface="黑体" panose="02010609060101010101" charset="-122"/>
              </a:rPr>
              <a:t>不足</a:t>
            </a:r>
            <a:endParaRPr lang="en-US" altLang="zh-CN" sz="2400" b="1"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grpSp>
        <p:nvGrpSpPr>
          <p:cNvPr id="12" name="组合 11"/>
          <p:cNvGrpSpPr/>
          <p:nvPr/>
        </p:nvGrpSpPr>
        <p:grpSpPr>
          <a:xfrm>
            <a:off x="450850" y="2316490"/>
            <a:ext cx="2019868" cy="2019868"/>
            <a:chOff x="3916362" y="2067916"/>
            <a:chExt cx="2019868" cy="2019868"/>
          </a:xfrm>
          <a:solidFill>
            <a:srgbClr val="6E0F6D"/>
          </a:solidFill>
        </p:grpSpPr>
        <p:sp>
          <p:nvSpPr>
            <p:cNvPr id="13" name="圆: 空心 8"/>
            <p:cNvSpPr/>
            <p:nvPr/>
          </p:nvSpPr>
          <p:spPr>
            <a:xfrm>
              <a:off x="3916362" y="2067916"/>
              <a:ext cx="2019868" cy="2019868"/>
            </a:xfrm>
            <a:prstGeom prst="donut">
              <a:avLst>
                <a:gd name="adj" fmla="val 12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4" name="图片 13"/>
            <p:cNvPicPr>
              <a:picLocks noChangeAspect="1"/>
            </p:cNvPicPr>
            <p:nvPr/>
          </p:nvPicPr>
          <p:blipFill>
            <a:blip r:embed="rId4"/>
            <a:stretch>
              <a:fillRect/>
            </a:stretch>
          </p:blipFill>
          <p:spPr>
            <a:xfrm>
              <a:off x="4611006" y="2704926"/>
              <a:ext cx="630580" cy="745847"/>
            </a:xfrm>
            <a:prstGeom prst="rect">
              <a:avLst/>
            </a:prstGeom>
            <a:noFill/>
          </p:spPr>
        </p:pic>
      </p:grpSp>
      <p:sp>
        <p:nvSpPr>
          <p:cNvPr id="15" name="矩形: 圆角 35"/>
          <p:cNvSpPr/>
          <p:nvPr/>
        </p:nvSpPr>
        <p:spPr>
          <a:xfrm>
            <a:off x="2987821" y="1367161"/>
            <a:ext cx="8780624" cy="5131293"/>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特征构建阶段：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三位作者缺乏系统的自然语言处理基础，对于内容与语义特征的构建较为粗糙；维基百科未收录</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2015</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年前词条的热度信息，同时谷歌热度是基于当前词条的热度相对值，因此热度信息未能纳入特征中进行模型拟合。</a:t>
            </a:r>
          </a:p>
          <a:p>
            <a:pPr lvl="0" algn="l">
              <a:lnSpc>
                <a:spcPct val="100000"/>
              </a:lnSpc>
              <a:spcBef>
                <a:spcPct val="0"/>
              </a:spcBef>
              <a:spcAft>
                <a:spcPct val="35000"/>
              </a:spcAft>
            </a:pPr>
            <a:r>
              <a:rPr lang="en-US" altLang="zh-CN" sz="24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4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模型解释阶段</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：三位作者欠缺系统的机器学习与深度学习可解释性理论的基础，因此对于模型的解释较为粗糙。</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603216"/>
            <a:ext cx="12192000" cy="3386138"/>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26815" y="2835275"/>
            <a:ext cx="4737735" cy="1137609"/>
            <a:chOff x="6012" y="3398"/>
            <a:chExt cx="7461" cy="1792"/>
          </a:xfrm>
        </p:grpSpPr>
        <p:sp>
          <p:nvSpPr>
            <p:cNvPr id="8" name="文本框 7"/>
            <p:cNvSpPr txBox="1"/>
            <p:nvPr/>
          </p:nvSpPr>
          <p:spPr>
            <a:xfrm>
              <a:off x="6012" y="3398"/>
              <a:ext cx="7461" cy="1452"/>
            </a:xfrm>
            <a:prstGeom prst="rect">
              <a:avLst/>
            </a:prstGeom>
            <a:noFill/>
          </p:spPr>
          <p:txBody>
            <a:bodyPr wrap="square" rtlCol="0">
              <a:spAutoFit/>
            </a:bodyPr>
            <a:lstStyle/>
            <a:p>
              <a:r>
                <a:rPr lang="zh-CN" altLang="en-US" sz="5400" spc="500">
                  <a:solidFill>
                    <a:schemeClr val="bg1"/>
                  </a:solidFill>
                  <a:latin typeface="包图粗黑体" panose="02000800000000000000" pitchFamily="2" charset="-122"/>
                  <a:ea typeface="包图粗黑体" panose="02000800000000000000" pitchFamily="2" charset="-122"/>
                </a:rPr>
                <a:t>欢迎批评指正</a:t>
              </a:r>
              <a:endParaRPr lang="zh-CN" altLang="en-US" sz="5400" spc="500" dirty="0">
                <a:solidFill>
                  <a:schemeClr val="bg1"/>
                </a:solidFill>
                <a:latin typeface="包图粗黑体" panose="02000800000000000000" pitchFamily="2" charset="-122"/>
                <a:ea typeface="包图粗黑体" panose="02000800000000000000" pitchFamily="2" charset="-122"/>
              </a:endParaRPr>
            </a:p>
          </p:txBody>
        </p:sp>
        <p:cxnSp>
          <p:nvCxnSpPr>
            <p:cNvPr id="11" name="直接连接符 10"/>
            <p:cNvCxnSpPr/>
            <p:nvPr/>
          </p:nvCxnSpPr>
          <p:spPr>
            <a:xfrm>
              <a:off x="6810" y="5190"/>
              <a:ext cx="55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8290" y="337185"/>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研究背景</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在线文章的热度，可用文章的</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转发量</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来衡量</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此前多数研究采用文章时间过程特征及文本内容特征融合，</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混合预测</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高热度文章与低热度文章</a:t>
            </a:r>
            <a:endParaRPr lang="zh-CN" altLang="zh-CN" sz="2800" b="1" spc="600" dirty="0">
              <a:solidFill>
                <a:srgbClr val="6E0F6D"/>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很难在无法获得时间过程特征的情况下保持较高的预测准确率</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b="1"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文章的</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冷启动问题</a:t>
            </a:r>
            <a:endParaRPr lang="zh-CN" altLang="zh-CN" sz="3200" b="1"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19420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grpSp>
      <p:sp>
        <p:nvSpPr>
          <p:cNvPr id="6" name="文本框 5"/>
          <p:cNvSpPr txBox="1"/>
          <p:nvPr/>
        </p:nvSpPr>
        <p:spPr>
          <a:xfrm>
            <a:off x="1450975" y="197485"/>
            <a:ext cx="5681980"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任务介绍</a:t>
            </a:r>
          </a:p>
        </p:txBody>
      </p:sp>
      <p:pic>
        <p:nvPicPr>
          <p:cNvPr id="12" name="图片 11" descr="03校标，中、英文校名组合"/>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
        <p:nvSpPr>
          <p:cNvPr id="17" name="矩形 16"/>
          <p:cNvSpPr/>
          <p:nvPr/>
        </p:nvSpPr>
        <p:spPr>
          <a:xfrm>
            <a:off x="539627" y="1643378"/>
            <a:ext cx="4344670" cy="7797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charset="-122"/>
                <a:ea typeface="黑体" panose="02010609060101010101" charset="-122"/>
              </a:rPr>
              <a:t>目标</a:t>
            </a:r>
          </a:p>
        </p:txBody>
      </p:sp>
      <p:sp>
        <p:nvSpPr>
          <p:cNvPr id="38" name="矩形: 圆角 35"/>
          <p:cNvSpPr/>
          <p:nvPr/>
        </p:nvSpPr>
        <p:spPr>
          <a:xfrm>
            <a:off x="539627" y="2684311"/>
            <a:ext cx="4344670" cy="3061404"/>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更好地向内容创作者提出建议</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2/</a:t>
            </a:r>
            <a:r>
              <a:rPr lang="en-US" altLang="zh-CN" sz="2000" dirty="0">
                <a:solidFill>
                  <a:srgbClr val="7030A0"/>
                </a:solidFill>
                <a:latin typeface="黑体" panose="02010609060101010101" charset="-122"/>
                <a:ea typeface="黑体" panose="02010609060101010101" charset="-122"/>
                <a:cs typeface="黑体" panose="02010609060101010101" charset="-122"/>
                <a:sym typeface="+mn-ea"/>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便于文章摆脱低热度。让内容获取者更注重文章内容</a:t>
            </a:r>
          </a:p>
        </p:txBody>
      </p:sp>
      <p:sp>
        <p:nvSpPr>
          <p:cNvPr id="16" name="矩形 15"/>
          <p:cNvSpPr/>
          <p:nvPr/>
        </p:nvSpPr>
        <p:spPr>
          <a:xfrm>
            <a:off x="6045199" y="1360170"/>
            <a:ext cx="4474839" cy="73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charset="-122"/>
                <a:ea typeface="黑体" panose="02010609060101010101" charset="-122"/>
              </a:rPr>
              <a:t>研究内容</a:t>
            </a:r>
          </a:p>
        </p:txBody>
      </p:sp>
      <p:sp>
        <p:nvSpPr>
          <p:cNvPr id="18" name="矩形: 圆角 35"/>
          <p:cNvSpPr/>
          <p:nvPr/>
        </p:nvSpPr>
        <p:spPr>
          <a:xfrm>
            <a:off x="6045200" y="2423160"/>
            <a:ext cx="4474838" cy="4082816"/>
          </a:xfrm>
          <a:prstGeom prst="roundRect">
            <a:avLst/>
          </a:prstGeom>
          <a:noFill/>
          <a:ln w="28575">
            <a:solidFill>
              <a:srgbClr val="BCB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00000"/>
              </a:lnSpc>
              <a:spcBef>
                <a:spcPct val="0"/>
              </a:spcBef>
              <a:spcAft>
                <a:spcPct val="35000"/>
              </a:spcAft>
            </a:pPr>
            <a:endParaRPr lang="en-US" altLang="zh-CN" sz="20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lang="en-US" altLang="zh-CN" sz="2000" b="1" dirty="0">
              <a:solidFill>
                <a:srgbClr val="7030A0"/>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altLang="zh-CN" sz="2000" b="1" dirty="0">
                <a:solidFill>
                  <a:srgbClr val="7030A0"/>
                </a:solidFill>
                <a:latin typeface="黑体" panose="02010609060101010101" charset="-122"/>
                <a:ea typeface="黑体" panose="02010609060101010101" charset="-122"/>
                <a:cs typeface="黑体" panose="02010609060101010101" charset="-122"/>
                <a:sym typeface="+mn-ea"/>
              </a:rPr>
              <a:t>1/</a:t>
            </a:r>
            <a:r>
              <a:rPr lang="en-US" altLang="zh-CN" sz="2000" b="1"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特征构建：</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手工制作文章特征</a:t>
            </a:r>
            <a:endParaRPr lang="zh-CN" altLang="en-US" sz="2000" b="1"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2/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分类任务：</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基于文章文本特征识别出低热度文章与正常文章</a:t>
            </a: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3/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特征解释：</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对各项文本特征进行解释</a:t>
            </a:r>
            <a:endParaRPr lang="en-US" altLang="zh-CN"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r>
              <a:rPr lang="en-US" sz="2000" b="1" dirty="0">
                <a:solidFill>
                  <a:srgbClr val="7030A0"/>
                </a:solidFill>
                <a:latin typeface="黑体" panose="02010609060101010101" charset="-122"/>
                <a:ea typeface="黑体" panose="02010609060101010101" charset="-122"/>
                <a:cs typeface="黑体" panose="02010609060101010101" charset="-122"/>
                <a:sym typeface="+mn-ea"/>
              </a:rPr>
              <a:t>4/ </a:t>
            </a:r>
            <a:r>
              <a:rPr lang="zh-CN" altLang="en-US" sz="2000" b="1" dirty="0">
                <a:solidFill>
                  <a:schemeClr val="tx1"/>
                </a:solidFill>
                <a:latin typeface="黑体" panose="02010609060101010101" charset="-122"/>
                <a:ea typeface="黑体" panose="02010609060101010101" charset="-122"/>
                <a:cs typeface="黑体" panose="02010609060101010101" charset="-122"/>
                <a:sym typeface="+mn-ea"/>
              </a:rPr>
              <a:t>提出建议：</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基于研究获得的结论向内容创作者提出建议</a:t>
            </a:r>
            <a:endParaRPr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sz="2000" dirty="0">
              <a:solidFill>
                <a:schemeClr val="tx1"/>
              </a:solidFill>
              <a:latin typeface="黑体" panose="02010609060101010101" charset="-122"/>
              <a:ea typeface="黑体" panose="02010609060101010101" charset="-122"/>
              <a:cs typeface="黑体" panose="02010609060101010101" charset="-122"/>
              <a:sym typeface="+mn-ea"/>
            </a:endParaRPr>
          </a:p>
          <a:p>
            <a:pPr lvl="0" algn="l">
              <a:lnSpc>
                <a:spcPct val="100000"/>
              </a:lnSpc>
              <a:spcBef>
                <a:spcPct val="0"/>
              </a:spcBef>
              <a:spcAft>
                <a:spcPct val="35000"/>
              </a:spcAft>
            </a:pPr>
            <a:endParaRPr sz="2000" dirty="0">
              <a:solidFill>
                <a:schemeClr val="tx1"/>
              </a:solidFill>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47885" y="475615"/>
            <a:ext cx="1820545" cy="579120"/>
          </a:xfrm>
          <a:prstGeom prst="rect">
            <a:avLst/>
          </a:prstGeom>
        </p:spPr>
      </p:pic>
      <p:grpSp>
        <p:nvGrpSpPr>
          <p:cNvPr id="5" name="组合 4"/>
          <p:cNvGrpSpPr/>
          <p:nvPr/>
        </p:nvGrpSpPr>
        <p:grpSpPr>
          <a:xfrm>
            <a:off x="269875" y="356133"/>
            <a:ext cx="1181100" cy="819150"/>
            <a:chOff x="219075" y="361950"/>
            <a:chExt cx="1181100" cy="819150"/>
          </a:xfrm>
          <a:solidFill>
            <a:srgbClr val="6E0F6D"/>
          </a:solidFill>
        </p:grpSpPr>
        <p:sp>
          <p:nvSpPr>
            <p:cNvPr id="7" name="矩形 6"/>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5" name="文本框 24"/>
            <p:cNvSpPr txBox="1"/>
            <p:nvPr/>
          </p:nvSpPr>
          <p:spPr>
            <a:xfrm>
              <a:off x="219075" y="417582"/>
              <a:ext cx="1181100" cy="706755"/>
            </a:xfrm>
            <a:prstGeom prst="rect">
              <a:avLst/>
            </a:prstGeom>
            <a:noFill/>
          </p:spPr>
          <p:txBody>
            <a:bodyPr wrap="square" rtlCol="0">
              <a:spAutoFit/>
            </a:bodyPr>
            <a:lstStyle/>
            <a:p>
              <a:pPr algn="ctr"/>
              <a:r>
                <a:rPr lang="en-US" altLang="zh-CN" sz="40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03</a:t>
              </a:r>
              <a:endPar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27" name="文本框 26"/>
          <p:cNvSpPr txBox="1"/>
          <p:nvPr/>
        </p:nvSpPr>
        <p:spPr>
          <a:xfrm>
            <a:off x="1450975" y="411480"/>
            <a:ext cx="4930775" cy="645160"/>
          </a:xfrm>
          <a:prstGeom prst="rect">
            <a:avLst/>
          </a:prstGeom>
          <a:noFill/>
        </p:spPr>
        <p:txBody>
          <a:bodyPr wrap="square" rtlCol="0">
            <a:spAutoFit/>
          </a:bodyPr>
          <a:lstStyle/>
          <a:p>
            <a:r>
              <a:rPr lang="zh-CN" altLang="en-US" sz="3600" b="1" spc="400" dirty="0">
                <a:solidFill>
                  <a:schemeClr val="tx1">
                    <a:lumMod val="75000"/>
                    <a:lumOff val="25000"/>
                  </a:schemeClr>
                </a:solidFill>
                <a:latin typeface="黑体" panose="02010609060101010101" charset="-122"/>
                <a:ea typeface="黑体" panose="02010609060101010101" charset="-122"/>
              </a:rPr>
              <a:t>项目流程</a:t>
            </a:r>
          </a:p>
        </p:txBody>
      </p:sp>
      <p:sp>
        <p:nvSpPr>
          <p:cNvPr id="3" name="箭头: 五边形 1"/>
          <p:cNvSpPr/>
          <p:nvPr/>
        </p:nvSpPr>
        <p:spPr>
          <a:xfrm>
            <a:off x="451486" y="1420495"/>
            <a:ext cx="2700087" cy="485775"/>
          </a:xfrm>
          <a:prstGeom prst="homePlat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数据获取</a:t>
            </a:r>
          </a:p>
        </p:txBody>
      </p:sp>
      <p:sp>
        <p:nvSpPr>
          <p:cNvPr id="35" name="箭头: V 形 34"/>
          <p:cNvSpPr/>
          <p:nvPr/>
        </p:nvSpPr>
        <p:spPr>
          <a:xfrm>
            <a:off x="9055607" y="1411603"/>
            <a:ext cx="2624449" cy="49466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模型解释</a:t>
            </a:r>
          </a:p>
        </p:txBody>
      </p:sp>
      <p:sp>
        <p:nvSpPr>
          <p:cNvPr id="14" name="箭头: V 形 34"/>
          <p:cNvSpPr/>
          <p:nvPr/>
        </p:nvSpPr>
        <p:spPr>
          <a:xfrm>
            <a:off x="3395913" y="1411605"/>
            <a:ext cx="2700087" cy="494665"/>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特征构建</a:t>
            </a:r>
          </a:p>
        </p:txBody>
      </p:sp>
      <p:sp>
        <p:nvSpPr>
          <p:cNvPr id="2" name="箭头: V 形 1"/>
          <p:cNvSpPr/>
          <p:nvPr/>
        </p:nvSpPr>
        <p:spPr>
          <a:xfrm>
            <a:off x="6263579" y="1411604"/>
            <a:ext cx="2624449" cy="49466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rPr>
              <a:t>模型拟合</a:t>
            </a:r>
          </a:p>
        </p:txBody>
      </p:sp>
      <p:pic>
        <p:nvPicPr>
          <p:cNvPr id="6" name="图片 5"/>
          <p:cNvPicPr>
            <a:picLocks noChangeAspect="1"/>
          </p:cNvPicPr>
          <p:nvPr/>
        </p:nvPicPr>
        <p:blipFill>
          <a:blip r:embed="rId4"/>
          <a:stretch>
            <a:fillRect/>
          </a:stretch>
        </p:blipFill>
        <p:spPr>
          <a:xfrm>
            <a:off x="999310" y="2270123"/>
            <a:ext cx="10193380" cy="4387351"/>
          </a:xfrm>
          <a:prstGeom prst="rect">
            <a:avLst/>
          </a:prstGeom>
        </p:spPr>
      </p:pic>
    </p:spTree>
    <p:custDataLst>
      <p:tags r:id="rId1"/>
    </p:custDataLst>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0"/>
            <a:ext cx="2495550" cy="6858000"/>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47775" y="2181225"/>
            <a:ext cx="2495549" cy="2495549"/>
            <a:chOff x="1209675" y="2466975"/>
            <a:chExt cx="1924050" cy="1924050"/>
          </a:xfrm>
          <a:solidFill>
            <a:srgbClr val="6E0F6D"/>
          </a:solidFill>
        </p:grpSpPr>
        <p:sp>
          <p:nvSpPr>
            <p:cNvPr id="3" name="矩形 2"/>
            <p:cNvSpPr/>
            <p:nvPr/>
          </p:nvSpPr>
          <p:spPr>
            <a:xfrm>
              <a:off x="1209675" y="2466975"/>
              <a:ext cx="1924050" cy="1924050"/>
            </a:xfrm>
            <a:prstGeom prst="rect">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00175" y="2800441"/>
              <a:ext cx="1543050" cy="1256753"/>
            </a:xfrm>
            <a:prstGeom prst="rect">
              <a:avLst/>
            </a:prstGeom>
            <a:grp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endParaRPr lang="zh-CN" altLang="en-US" sz="10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矩形 5"/>
          <p:cNvSpPr/>
          <p:nvPr/>
        </p:nvSpPr>
        <p:spPr>
          <a:xfrm>
            <a:off x="3887679" y="2408000"/>
            <a:ext cx="7341795" cy="861774"/>
          </a:xfrm>
          <a:prstGeom prst="rect">
            <a:avLst/>
          </a:prstGeom>
        </p:spPr>
        <p:txBody>
          <a:bodyPr wrap="square">
            <a:spAutoFit/>
          </a:bodyPr>
          <a:lstStyle/>
          <a:p>
            <a:r>
              <a:rPr lang="zh-CN" altLang="en-US" sz="5000" b="1" spc="600" dirty="0">
                <a:latin typeface="黑体" panose="02010609060101010101" charset="-122"/>
                <a:ea typeface="黑体" panose="02010609060101010101" charset="-122"/>
                <a:sym typeface="+mn-ea"/>
              </a:rPr>
              <a:t>数据获取与特征构建</a:t>
            </a:r>
            <a:endParaRPr lang="zh-CN" altLang="zh-CN" sz="5000" b="1" spc="600" dirty="0">
              <a:latin typeface="黑体" panose="02010609060101010101" charset="-122"/>
              <a:ea typeface="黑体" panose="02010609060101010101" charset="-122"/>
              <a:sym typeface="+mn-ea"/>
            </a:endParaRPr>
          </a:p>
        </p:txBody>
      </p:sp>
      <p:cxnSp>
        <p:nvCxnSpPr>
          <p:cNvPr id="9" name="直接连接符 8"/>
          <p:cNvCxnSpPr/>
          <p:nvPr/>
        </p:nvCxnSpPr>
        <p:spPr>
          <a:xfrm>
            <a:off x="3743534" y="3310890"/>
            <a:ext cx="705654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lum bright="70000" contrast="-70000"/>
          </a:blip>
          <a:stretch>
            <a:fillRect/>
          </a:stretch>
        </p:blipFill>
        <p:spPr>
          <a:xfrm>
            <a:off x="128270" y="316230"/>
            <a:ext cx="1820545" cy="579120"/>
          </a:xfrm>
          <a:prstGeom prst="rect">
            <a:avLst/>
          </a:prstGeom>
        </p:spPr>
      </p:pic>
      <p:sp>
        <p:nvSpPr>
          <p:cNvPr id="11" name="Rectangle 44"/>
          <p:cNvSpPr>
            <a:spLocks noChangeArrowheads="1"/>
          </p:cNvSpPr>
          <p:nvPr/>
        </p:nvSpPr>
        <p:spPr bwMode="auto">
          <a:xfrm>
            <a:off x="3994785" y="3459480"/>
            <a:ext cx="5119370" cy="2493010"/>
          </a:xfrm>
          <a:prstGeom prst="rect">
            <a:avLst/>
          </a:prstGeom>
          <a:noFill/>
          <a:ln>
            <a:noFill/>
          </a:ln>
        </p:spPr>
        <p:txBody>
          <a:bodyPr wrap="square" lIns="0" tIns="0" rIns="0" bIns="0">
            <a:spAutoFit/>
          </a:bodyPr>
          <a:lstStyle/>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1/ </a:t>
            </a:r>
            <a:r>
              <a:rPr lang="zh-CN" altLang="en-US" spc="300" dirty="0">
                <a:ln w="6350">
                  <a:noFill/>
                </a:ln>
                <a:latin typeface="Impact" panose="020B0806030902050204" pitchFamily="34" charset="0"/>
                <a:ea typeface="微软雅黑" panose="020B0503020204020204" charset="-122"/>
              </a:rPr>
              <a:t>数据集获取</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r>
              <a:rPr lang="en-US" altLang="zh-CN" spc="300" dirty="0">
                <a:ln w="6350">
                  <a:noFill/>
                </a:ln>
                <a:solidFill>
                  <a:schemeClr val="tx1"/>
                </a:solidFill>
                <a:latin typeface="Impact" panose="020B0806030902050204" pitchFamily="34" charset="0"/>
                <a:ea typeface="微软雅黑" panose="020B0503020204020204" charset="-122"/>
              </a:rPr>
              <a:t>2/ </a:t>
            </a:r>
            <a:r>
              <a:rPr lang="zh-CN" altLang="en-US" spc="300" dirty="0">
                <a:ln w="6350">
                  <a:noFill/>
                </a:ln>
                <a:latin typeface="Impact" panose="020B0806030902050204" pitchFamily="34" charset="0"/>
                <a:ea typeface="微软雅黑" panose="020B0503020204020204" charset="-122"/>
              </a:rPr>
              <a:t>特征构建</a:t>
            </a: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endParaRPr lang="zh-CN" altLang="en-US" spc="300" dirty="0">
              <a:ln w="6350">
                <a:noFill/>
              </a:ln>
              <a:solidFill>
                <a:schemeClr val="tx1"/>
              </a:solidFill>
              <a:latin typeface="Impact" panose="020B0806030902050204" pitchFamily="34" charset="0"/>
              <a:ea typeface="微软雅黑" panose="020B0503020204020204" charset="-122"/>
            </a:endParaRPr>
          </a:p>
          <a:p>
            <a:pPr indent="0">
              <a:lnSpc>
                <a:spcPct val="150000"/>
              </a:lnSpc>
              <a:buClr>
                <a:schemeClr val="bg1"/>
              </a:buClr>
              <a:buFont typeface="Arial" panose="020B0604020202020204" pitchFamily="34" charset="0"/>
              <a:buNone/>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a:p>
            <a:pPr marL="171450" indent="-171450">
              <a:lnSpc>
                <a:spcPct val="150000"/>
              </a:lnSpc>
              <a:buClr>
                <a:schemeClr val="bg1"/>
              </a:buClr>
              <a:buFont typeface="Arial" panose="020B0604020202020204" pitchFamily="34" charset="0"/>
              <a:buChar char="•"/>
            </a:pPr>
            <a:endParaRPr lang="zh-CN" altLang="en-US" spc="300" dirty="0">
              <a:ln w="6350">
                <a:noFill/>
              </a:ln>
              <a:solidFill>
                <a:schemeClr val="tx1"/>
              </a:solidFill>
              <a:latin typeface="Impact" panose="020B080603090205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6755"/>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01</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数据集获取</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Mashable</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，互联网新闻博客，世界上</a:t>
            </a:r>
            <a:r>
              <a:rPr lang="zh-CN" altLang="zh-CN" sz="3200" b="1" spc="600" dirty="0">
                <a:solidFill>
                  <a:srgbClr val="6E0F6D"/>
                </a:solidFill>
                <a:latin typeface="黑体" panose="02010609060101010101" charset="-122"/>
                <a:ea typeface="黑体" panose="02010609060101010101" charset="-122"/>
                <a:cs typeface="黑体" panose="02010609060101010101" charset="-122"/>
                <a:sym typeface="+mn-ea"/>
              </a:rPr>
              <a:t>访问最多</a:t>
            </a:r>
            <a:r>
              <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的博客之一</a:t>
            </a: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数据集来源：</a:t>
            </a:r>
            <a:r>
              <a:rPr lang="en-US" altLang="zh-CN" sz="2800" dirty="0">
                <a:solidFill>
                  <a:schemeClr val="tx1"/>
                </a:solidFill>
                <a:effectLst/>
                <a:latin typeface="27"/>
                <a:cs typeface="Times New Roman" panose="02020603050405020304" pitchFamily="18" charset="0"/>
              </a:rPr>
              <a:t>https://archive.ics.uci.edu/ml/datasets/Online+News+Popularity</a:t>
            </a:r>
            <a:endParaRPr lang="zh-CN" altLang="zh-CN" sz="2800" b="1"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原数据集包含</a:t>
            </a:r>
            <a:r>
              <a:rPr lang="en-US" altLang="zh-CN" sz="3200" b="1" spc="600" dirty="0">
                <a:solidFill>
                  <a:srgbClr val="6E0F6D"/>
                </a:solidFill>
                <a:latin typeface="黑体" panose="02010609060101010101" charset="-122"/>
                <a:ea typeface="黑体" panose="02010609060101010101" charset="-122"/>
                <a:cs typeface="黑体" panose="02010609060101010101" charset="-122"/>
                <a:sym typeface="+mn-ea"/>
              </a:rPr>
              <a:t>39797</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条记录和</a:t>
            </a:r>
            <a:r>
              <a:rPr kumimoji="0" lang="en-US" altLang="zh-CN"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61</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个特征</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删除了没有明确语义含义或有歧义的特征</a:t>
            </a:r>
            <a:endParaRPr lang="zh-CN" altLang="zh-CN" sz="2800" b="1"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875" y="355498"/>
            <a:ext cx="1181100" cy="819150"/>
            <a:chOff x="219075" y="361950"/>
            <a:chExt cx="1181100" cy="819150"/>
          </a:xfrm>
          <a:solidFill>
            <a:srgbClr val="6E0F6D"/>
          </a:solidFill>
        </p:grpSpPr>
        <p:sp>
          <p:nvSpPr>
            <p:cNvPr id="2" name="矩形 1"/>
            <p:cNvSpPr/>
            <p:nvPr/>
          </p:nvSpPr>
          <p:spPr>
            <a:xfrm>
              <a:off x="400050" y="361950"/>
              <a:ext cx="81915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9075" y="417582"/>
              <a:ext cx="1181100" cy="707886"/>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02</a:t>
              </a:r>
              <a:endParaRPr lang="zh-CN" altLang="en-US" sz="4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sp>
        <p:nvSpPr>
          <p:cNvPr id="6" name="文本框 5"/>
          <p:cNvSpPr txBox="1"/>
          <p:nvPr/>
        </p:nvSpPr>
        <p:spPr>
          <a:xfrm>
            <a:off x="1450975" y="412115"/>
            <a:ext cx="4930775" cy="706755"/>
          </a:xfrm>
          <a:prstGeom prst="rect">
            <a:avLst/>
          </a:prstGeom>
          <a:noFill/>
        </p:spPr>
        <p:txBody>
          <a:bodyPr wrap="square" rtlCol="0">
            <a:spAutoFit/>
          </a:bodyPr>
          <a:lstStyle/>
          <a:p>
            <a:r>
              <a:rPr lang="zh-CN" altLang="en-US" sz="4000" b="1" spc="400" dirty="0">
                <a:solidFill>
                  <a:schemeClr val="tx1">
                    <a:lumMod val="75000"/>
                    <a:lumOff val="25000"/>
                  </a:schemeClr>
                </a:solidFill>
                <a:latin typeface="黑体" panose="02010609060101010101" charset="-122"/>
                <a:ea typeface="黑体" panose="02010609060101010101" charset="-122"/>
              </a:rPr>
              <a:t>特征添加</a:t>
            </a:r>
          </a:p>
        </p:txBody>
      </p:sp>
      <p:sp>
        <p:nvSpPr>
          <p:cNvPr id="8" name="矩形 7"/>
          <p:cNvSpPr/>
          <p:nvPr/>
        </p:nvSpPr>
        <p:spPr>
          <a:xfrm>
            <a:off x="450850" y="1410970"/>
            <a:ext cx="11201400" cy="4959350"/>
          </a:xfrm>
          <a:prstGeom prst="rect">
            <a:avLst/>
          </a:prstGeom>
          <a:solidFill>
            <a:srgbClr val="40465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利用</a:t>
            </a:r>
            <a:r>
              <a:rPr lang="en-US"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python</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网络</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爬虫</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技术，根据数据集中提供的网址，爬取文章标题和正文内容，将其转化为文本格式</a:t>
            </a:r>
            <a:endParaRPr lang="zh-CN" altLang="zh-CN"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考虑新闻文章的热度与其所报道的事物的热度密切相关</a:t>
            </a:r>
            <a:endParaRPr lang="zh-CN" altLang="zh-CN" sz="2800" spc="600" dirty="0">
              <a:solidFill>
                <a:schemeClr val="tx1"/>
              </a:solidFill>
              <a:latin typeface="27"/>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爬取文章所属主题在文章发布前一周内的</a:t>
            </a:r>
            <a:r>
              <a:rPr lang="zh-CN" altLang="en-US" sz="3200" b="1" spc="600" dirty="0">
                <a:solidFill>
                  <a:srgbClr val="6E0F6D"/>
                </a:solidFill>
                <a:latin typeface="黑体" panose="02010609060101010101" charset="-122"/>
                <a:ea typeface="黑体" panose="02010609060101010101" charset="-122"/>
                <a:cs typeface="黑体" panose="02010609060101010101" charset="-122"/>
                <a:sym typeface="+mn-ea"/>
              </a:rPr>
              <a:t>谷歌趋势指数</a:t>
            </a:r>
            <a:endParaRPr lang="zh-CN" altLang="zh-CN" sz="27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endParaRPr>
          </a:p>
          <a:p>
            <a:pPr marL="342900" indent="-342900">
              <a:lnSpc>
                <a:spcPct val="150000"/>
              </a:lnSpc>
              <a:buFont typeface="Arial" panose="020B0604020202020204" pitchFamily="34" charset="0"/>
              <a:buChar char="•"/>
            </a:pP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运用</a:t>
            </a:r>
            <a:r>
              <a:rPr kumimoji="0" lang="zh-CN" altLang="en-US" sz="3200" b="1" i="0" u="none" strike="noStrike" kern="1200" cap="none" spc="600" normalizeH="0" baseline="0" noProof="0" dirty="0">
                <a:ln>
                  <a:noFill/>
                </a:ln>
                <a:solidFill>
                  <a:srgbClr val="6E0F6D"/>
                </a:solidFill>
                <a:effectLst/>
                <a:uLnTx/>
                <a:uFillTx/>
                <a:latin typeface="黑体" panose="02010609060101010101" charset="-122"/>
                <a:ea typeface="黑体" panose="02010609060101010101" charset="-122"/>
                <a:cs typeface="黑体" panose="02010609060101010101" charset="-122"/>
                <a:sym typeface="+mn-ea"/>
              </a:rPr>
              <a:t>自然语言处理</a:t>
            </a:r>
            <a:r>
              <a:rPr lang="zh-CN" altLang="en-US" sz="2800" spc="600" dirty="0">
                <a:solidFill>
                  <a:prstClr val="black">
                    <a:hueOff val="0"/>
                    <a:satOff val="0"/>
                    <a:lumOff val="0"/>
                    <a:alphaOff val="0"/>
                  </a:prstClr>
                </a:solidFill>
                <a:latin typeface="黑体" panose="02010609060101010101" charset="-122"/>
                <a:ea typeface="黑体" panose="02010609060101010101" charset="-122"/>
                <a:cs typeface="黑体" panose="02010609060101010101" charset="-122"/>
                <a:sym typeface="+mn-ea"/>
              </a:rPr>
              <a:t>构建对于内容与语义的特征。</a:t>
            </a:r>
            <a:endParaRPr lang="zh-CN" altLang="zh-CN" sz="2800" spc="600" dirty="0">
              <a:solidFill>
                <a:srgbClr val="7030A0"/>
              </a:solidFill>
              <a:latin typeface="黑体" panose="02010609060101010101" charset="-122"/>
              <a:ea typeface="黑体" panose="02010609060101010101" charset="-122"/>
              <a:cs typeface="黑体" panose="02010609060101010101" charset="-122"/>
              <a:sym typeface="+mn-ea"/>
            </a:endParaRPr>
          </a:p>
        </p:txBody>
      </p:sp>
      <p:pic>
        <p:nvPicPr>
          <p:cNvPr id="12" name="图片 11" descr="03校标，中、英文校名组合"/>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788525" y="448310"/>
            <a:ext cx="1820545" cy="579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16c30d5-fae0-4d2b-a8ca-47d89e8527af"/>
  <p:tag name="COMMONDATA" val="eyJoZGlkIjoiZTk5ZWUxNmVhM2QwOGQ3ZDA3MzIyNDE5NWFmM2QxMjkifQ=="/>
</p:tagLst>
</file>

<file path=ppt/tags/tag10.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2_1"/>
  <p:tag name="KSO_WM_TEMPLATE_CATEGORY" val="diagram"/>
  <p:tag name="KSO_WM_TEMPLATE_INDEX" val="433"/>
  <p:tag name="KSO_WM_UNIT_TYPE" val="m_h_a"/>
  <p:tag name="KSO_WM_UNIT_INDEX" val="1_2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3_1"/>
  <p:tag name="KSO_WM_TEMPLATE_CATEGORY" val="diagram"/>
  <p:tag name="KSO_WM_TEMPLATE_INDEX" val="433"/>
  <p:tag name="KSO_WM_UNIT_TYPE" val="m_h_a"/>
  <p:tag name="KSO_WM_UNIT_INDEX" val="1_3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g*1"/>
  <p:tag name="KSO_WM_TEMPLATE_CATEGORY" val="diagram"/>
  <p:tag name="KSO_WM_TEMPLATE_INDEX" val="433"/>
  <p:tag name="KSO_WM_UNIT_TYPE" val="g"/>
  <p:tag name="KSO_WM_UNIT_INDEX" val="1"/>
  <p:tag name="KSO_WM_UNIT_CLEAR" val="1"/>
  <p:tag name="KSO_WM_UNIT_LAYERLEVEL" val="1"/>
  <p:tag name="KSO_WM_UNIT_VALUE" val="18"/>
  <p:tag name="KSO_WM_UNIT_HIGHLIGHT" val="0"/>
  <p:tag name="KSO_WM_UNIT_COMPATIBLE" val="1"/>
  <p:tag name="KSO_WM_UNIT_RELATE_UNITID" val="diagram433_4*m*1"/>
  <p:tag name="KSO_WM_UNIT_PRESET_TEXT_INDEX" val="3"/>
  <p:tag name="KSO_WM_UNIT_PRESET_TEXT_LEN" val="17"/>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TIMING" val="|0.5|0.6|0.4|0.6|0.7|0.7"/>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TIMING" val="|0.5|0.6|0.4|0.6|0.7|0.7"/>
</p:tagLst>
</file>

<file path=ppt/tags/tag116.xml><?xml version="1.0" encoding="utf-8"?>
<p:tagLst xmlns:a="http://schemas.openxmlformats.org/drawingml/2006/main" xmlns:r="http://schemas.openxmlformats.org/officeDocument/2006/relationships" xmlns:p="http://schemas.openxmlformats.org/presentationml/2006/main">
  <p:tag name="TIMING" val="|0|0.6|0.6|0.6|0.7"/>
</p:tagLst>
</file>

<file path=ppt/tags/tag117.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118.xml><?xml version="1.0" encoding="utf-8"?>
<p:tagLst xmlns:a="http://schemas.openxmlformats.org/drawingml/2006/main" xmlns:r="http://schemas.openxmlformats.org/officeDocument/2006/relationships" xmlns:p="http://schemas.openxmlformats.org/presentationml/2006/main">
  <p:tag name="TIMING" val="|0.5|0.6|0.4|0.6|0.7|0.7"/>
</p:tagLst>
</file>

<file path=ppt/tags/tag119.xml><?xml version="1.0" encoding="utf-8"?>
<p:tagLst xmlns:a="http://schemas.openxmlformats.org/drawingml/2006/main" xmlns:r="http://schemas.openxmlformats.org/officeDocument/2006/relationships" xmlns:p="http://schemas.openxmlformats.org/presentationml/2006/main">
  <p:tag name="TIMING" val="|0.5|0.6|0.4|0.6|0.7|0.7"/>
</p:tagLst>
</file>

<file path=ppt/tags/tag12.xml><?xml version="1.0" encoding="utf-8"?>
<p:tagLst xmlns:a="http://schemas.openxmlformats.org/drawingml/2006/main" xmlns:r="http://schemas.openxmlformats.org/officeDocument/2006/relationships" xmlns:p="http://schemas.openxmlformats.org/presentationml/2006/main">
  <p:tag name="TIMING" val="|0.5|0.6|0.4|0.6|0.7|0.7"/>
</p:tagLst>
</file>

<file path=ppt/tags/tag120.xml><?xml version="1.0" encoding="utf-8"?>
<p:tagLst xmlns:a="http://schemas.openxmlformats.org/drawingml/2006/main" xmlns:r="http://schemas.openxmlformats.org/officeDocument/2006/relationships" xmlns:p="http://schemas.openxmlformats.org/presentationml/2006/main">
  <p:tag name="TIMING" val="|0.5|0.6|0.4|0.6|0.7|0.7"/>
</p:tagLst>
</file>

<file path=ppt/tags/tag121.xml><?xml version="1.0" encoding="utf-8"?>
<p:tagLst xmlns:a="http://schemas.openxmlformats.org/drawingml/2006/main" xmlns:r="http://schemas.openxmlformats.org/officeDocument/2006/relationships" xmlns:p="http://schemas.openxmlformats.org/presentationml/2006/main">
  <p:tag name="TIMING" val="|0.5|0.6|0.4|0.6|0.7|0.7"/>
</p:tagLst>
</file>

<file path=ppt/tags/tag122.xml><?xml version="1.0" encoding="utf-8"?>
<p:tagLst xmlns:a="http://schemas.openxmlformats.org/drawingml/2006/main" xmlns:r="http://schemas.openxmlformats.org/officeDocument/2006/relationships" xmlns:p="http://schemas.openxmlformats.org/presentationml/2006/main">
  <p:tag name="TIMING" val="|0.5|0.6|0.4|0.6|0.7|0.7"/>
</p:tagLst>
</file>

<file path=ppt/tags/tag123.xml><?xml version="1.0" encoding="utf-8"?>
<p:tagLst xmlns:a="http://schemas.openxmlformats.org/drawingml/2006/main" xmlns:r="http://schemas.openxmlformats.org/officeDocument/2006/relationships" xmlns:p="http://schemas.openxmlformats.org/presentationml/2006/main">
  <p:tag name="TIMING" val="|0.5|0.6|0.4|0.6|0.7|0.7"/>
</p:tagLst>
</file>

<file path=ppt/tags/tag124.xml><?xml version="1.0" encoding="utf-8"?>
<p:tagLst xmlns:a="http://schemas.openxmlformats.org/drawingml/2006/main" xmlns:r="http://schemas.openxmlformats.org/officeDocument/2006/relationships" xmlns:p="http://schemas.openxmlformats.org/presentationml/2006/main">
  <p:tag name="TIMING" val="|0|0.6|0.6|0.6|0.7"/>
</p:tagLst>
</file>

<file path=ppt/tags/tag125.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126.xml><?xml version="1.0" encoding="utf-8"?>
<p:tagLst xmlns:a="http://schemas.openxmlformats.org/drawingml/2006/main" xmlns:r="http://schemas.openxmlformats.org/officeDocument/2006/relationships" xmlns:p="http://schemas.openxmlformats.org/presentationml/2006/main">
  <p:tag name="TIMING" val="|0.3|0.6|0.5|0.5|0.5|0.5|0.5|0.5|0.6"/>
</p:tagLst>
</file>

<file path=ppt/tags/tag127.xml><?xml version="1.0" encoding="utf-8"?>
<p:tagLst xmlns:a="http://schemas.openxmlformats.org/drawingml/2006/main" xmlns:r="http://schemas.openxmlformats.org/officeDocument/2006/relationships" xmlns:p="http://schemas.openxmlformats.org/presentationml/2006/main">
  <p:tag name="TIMING" val="|0.5|0.6|0.5|0.9|0.6|0.6|0.6|0.4|0.4|0.5"/>
</p:tagLst>
</file>

<file path=ppt/tags/tag13.xml><?xml version="1.0" encoding="utf-8"?>
<p:tagLst xmlns:a="http://schemas.openxmlformats.org/drawingml/2006/main" xmlns:r="http://schemas.openxmlformats.org/officeDocument/2006/relationships" xmlns:p="http://schemas.openxmlformats.org/presentationml/2006/main">
  <p:tag name="TIMING" val="|0.5|0.6|0.4|0.6|0.7|0.7"/>
</p:tagLst>
</file>

<file path=ppt/tags/tag14.xml><?xml version="1.0" encoding="utf-8"?>
<p:tagLst xmlns:a="http://schemas.openxmlformats.org/drawingml/2006/main" xmlns:r="http://schemas.openxmlformats.org/officeDocument/2006/relationships" xmlns:p="http://schemas.openxmlformats.org/presentationml/2006/main">
  <p:tag name="TIMING" val="|0.5|0.6|0.4|0.6|0.7|0.7"/>
</p:tagLst>
</file>

<file path=ppt/tags/tag15.xml><?xml version="1.0" encoding="utf-8"?>
<p:tagLst xmlns:a="http://schemas.openxmlformats.org/drawingml/2006/main" xmlns:r="http://schemas.openxmlformats.org/officeDocument/2006/relationships" xmlns:p="http://schemas.openxmlformats.org/presentationml/2006/main">
  <p:tag name="TIMING" val="|0.5|0.6|0.4|0.6|0.7|0.7"/>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TIMING" val="|0|0.6|0.6|0.6|0.7"/>
</p:tagLst>
</file>

<file path=ppt/tags/tag18.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TIMING" val="|0.3|0.6|0.7|0.6|2.4|0.7|0.7|0.5|0.6|0.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TIMING" val="|0.1|0.7|0.7|0.6|0.5|1.1|0.6|1.1|0.7|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4.xml><?xml version="1.0" encoding="utf-8"?>
<p:tagLst xmlns:a="http://schemas.openxmlformats.org/drawingml/2006/main" xmlns:r="http://schemas.openxmlformats.org/officeDocument/2006/relationships" xmlns:p="http://schemas.openxmlformats.org/presentationml/2006/main">
  <p:tag name="TIMING" val="|0|0.6|0.6|0.6|0.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1_1"/>
  <p:tag name="KSO_WM_TEMPLATE_CATEGORY" val="diagram"/>
  <p:tag name="KSO_WM_TEMPLATE_INDEX" val="433"/>
  <p:tag name="KSO_WM_UNIT_TYPE" val="m_h_a"/>
  <p:tag name="KSO_WM_UNIT_INDEX" val="1_1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2_1"/>
  <p:tag name="KSO_WM_TEMPLATE_CATEGORY" val="diagram"/>
  <p:tag name="KSO_WM_TEMPLATE_INDEX" val="433"/>
  <p:tag name="KSO_WM_UNIT_TYPE" val="m_h_a"/>
  <p:tag name="KSO_WM_UNIT_INDEX" val="1_2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3_1"/>
  <p:tag name="KSO_WM_TEMPLATE_CATEGORY" val="diagram"/>
  <p:tag name="KSO_WM_TEMPLATE_INDEX" val="433"/>
  <p:tag name="KSO_WM_UNIT_TYPE" val="m_h_a"/>
  <p:tag name="KSO_WM_UNIT_INDEX" val="1_3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g*1"/>
  <p:tag name="KSO_WM_TEMPLATE_CATEGORY" val="diagram"/>
  <p:tag name="KSO_WM_TEMPLATE_INDEX" val="433"/>
  <p:tag name="KSO_WM_UNIT_TYPE" val="g"/>
  <p:tag name="KSO_WM_UNIT_INDEX" val="1"/>
  <p:tag name="KSO_WM_UNIT_CLEAR" val="1"/>
  <p:tag name="KSO_WM_UNIT_LAYERLEVEL" val="1"/>
  <p:tag name="KSO_WM_UNIT_VALUE" val="18"/>
  <p:tag name="KSO_WM_UNIT_HIGHLIGHT" val="0"/>
  <p:tag name="KSO_WM_UNIT_COMPATIBLE" val="1"/>
  <p:tag name="KSO_WM_UNIT_RELATE_UNITID" val="diagram433_4*m*1"/>
  <p:tag name="KSO_WM_UNIT_PRESET_TEXT_INDEX" val="3"/>
  <p:tag name="KSO_WM_UNIT_PRESET_TEXT_LEN" val="17"/>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TIMING" val="|0.5|0.6|0.4|0.6|0.7|0.7"/>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1_1"/>
  <p:tag name="KSO_WM_TEMPLATE_CATEGORY" val="diagram"/>
  <p:tag name="KSO_WM_TEMPLATE_INDEX" val="433"/>
  <p:tag name="KSO_WM_UNIT_TYPE" val="m_h_a"/>
  <p:tag name="KSO_WM_UNIT_INDEX" val="1_1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2_1"/>
  <p:tag name="KSO_WM_TEMPLATE_CATEGORY" val="diagram"/>
  <p:tag name="KSO_WM_TEMPLATE_INDEX" val="433"/>
  <p:tag name="KSO_WM_UNIT_TYPE" val="m_h_a"/>
  <p:tag name="KSO_WM_UNIT_INDEX" val="1_2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TIMING" val="|0|0.6|0.6|0.6|0.7"/>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3_1"/>
  <p:tag name="KSO_WM_TEMPLATE_CATEGORY" val="diagram"/>
  <p:tag name="KSO_WM_TEMPLATE_INDEX" val="433"/>
  <p:tag name="KSO_WM_UNIT_TYPE" val="m_h_a"/>
  <p:tag name="KSO_WM_UNIT_INDEX" val="1_3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g*1"/>
  <p:tag name="KSO_WM_TEMPLATE_CATEGORY" val="diagram"/>
  <p:tag name="KSO_WM_TEMPLATE_INDEX" val="433"/>
  <p:tag name="KSO_WM_UNIT_TYPE" val="g"/>
  <p:tag name="KSO_WM_UNIT_INDEX" val="1"/>
  <p:tag name="KSO_WM_UNIT_CLEAR" val="1"/>
  <p:tag name="KSO_WM_UNIT_LAYERLEVEL" val="1"/>
  <p:tag name="KSO_WM_UNIT_VALUE" val="18"/>
  <p:tag name="KSO_WM_UNIT_HIGHLIGHT" val="0"/>
  <p:tag name="KSO_WM_UNIT_COMPATIBLE" val="1"/>
  <p:tag name="KSO_WM_UNIT_RELATE_UNITID" val="diagram433_4*m*1"/>
  <p:tag name="KSO_WM_UNIT_PRESET_TEXT_INDEX" val="3"/>
  <p:tag name="KSO_WM_UNIT_PRESET_TEXT_LEN" val="17"/>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TIMING" val="|0.5|0.7|0.5|0.8|1|0.7|0.7|1.4|0.8|0.6"/>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1_1"/>
  <p:tag name="KSO_WM_TEMPLATE_CATEGORY" val="diagram"/>
  <p:tag name="KSO_WM_TEMPLATE_INDEX" val="433"/>
  <p:tag name="KSO_WM_UNIT_TYPE" val="m_h_a"/>
  <p:tag name="KSO_WM_UNIT_INDEX" val="1_1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2205</Words>
  <Application>Microsoft Office PowerPoint</Application>
  <PresentationFormat>宽屏</PresentationFormat>
  <Paragraphs>425</Paragraphs>
  <Slides>33</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包图粗黑体</vt:lpstr>
      <vt:lpstr>等线</vt:lpstr>
      <vt:lpstr>微软雅黑</vt:lpstr>
      <vt:lpstr>27</vt:lpstr>
      <vt:lpstr>黑体</vt:lpstr>
      <vt:lpstr>Impact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胡 涂</cp:lastModifiedBy>
  <cp:revision>259</cp:revision>
  <dcterms:created xsi:type="dcterms:W3CDTF">2023-04-24T05:47:00Z</dcterms:created>
  <dcterms:modified xsi:type="dcterms:W3CDTF">2023-06-04T11:15:58Z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0DF5AE4649188339190D4664AED8E33C</vt:lpwstr>
  </property>
</Properties>
</file>